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9"/>
  </p:notesMasterIdLst>
  <p:sldIdLst>
    <p:sldId id="311" r:id="rId2"/>
    <p:sldId id="276" r:id="rId3"/>
    <p:sldId id="312" r:id="rId4"/>
    <p:sldId id="279" r:id="rId5"/>
    <p:sldId id="277" r:id="rId6"/>
    <p:sldId id="271" r:id="rId7"/>
    <p:sldId id="265" r:id="rId8"/>
    <p:sldId id="261" r:id="rId9"/>
    <p:sldId id="315" r:id="rId10"/>
    <p:sldId id="317" r:id="rId11"/>
    <p:sldId id="318" r:id="rId12"/>
    <p:sldId id="284" r:id="rId13"/>
    <p:sldId id="272" r:id="rId14"/>
    <p:sldId id="260" r:id="rId15"/>
    <p:sldId id="266" r:id="rId16"/>
    <p:sldId id="267" r:id="rId17"/>
    <p:sldId id="258" r:id="rId18"/>
    <p:sldId id="259" r:id="rId19"/>
    <p:sldId id="281" r:id="rId20"/>
    <p:sldId id="278" r:id="rId21"/>
    <p:sldId id="262" r:id="rId22"/>
    <p:sldId id="370" r:id="rId23"/>
    <p:sldId id="263" r:id="rId24"/>
    <p:sldId id="314" r:id="rId25"/>
    <p:sldId id="269" r:id="rId26"/>
    <p:sldId id="367" r:id="rId27"/>
    <p:sldId id="338" r:id="rId28"/>
    <p:sldId id="323" r:id="rId29"/>
    <p:sldId id="328" r:id="rId30"/>
    <p:sldId id="333" r:id="rId31"/>
    <p:sldId id="275" r:id="rId32"/>
    <p:sldId id="329" r:id="rId33"/>
    <p:sldId id="330" r:id="rId34"/>
    <p:sldId id="331" r:id="rId35"/>
    <p:sldId id="332" r:id="rId36"/>
    <p:sldId id="297" r:id="rId37"/>
    <p:sldId id="372" r:id="rId38"/>
    <p:sldId id="337" r:id="rId39"/>
    <p:sldId id="334" r:id="rId40"/>
    <p:sldId id="336" r:id="rId41"/>
    <p:sldId id="335" r:id="rId42"/>
    <p:sldId id="326" r:id="rId43"/>
    <p:sldId id="350" r:id="rId44"/>
    <p:sldId id="327" r:id="rId45"/>
    <p:sldId id="362" r:id="rId46"/>
    <p:sldId id="363" r:id="rId47"/>
    <p:sldId id="371" r:id="rId48"/>
    <p:sldId id="364" r:id="rId49"/>
    <p:sldId id="257" r:id="rId50"/>
    <p:sldId id="286" r:id="rId51"/>
    <p:sldId id="365" r:id="rId52"/>
    <p:sldId id="366" r:id="rId53"/>
    <p:sldId id="293" r:id="rId54"/>
    <p:sldId id="368" r:id="rId55"/>
    <p:sldId id="280" r:id="rId56"/>
    <p:sldId id="369" r:id="rId57"/>
    <p:sldId id="307" r:id="rId5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8AA"/>
    <a:srgbClr val="3EBBBF"/>
    <a:srgbClr val="D6F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17" autoAdjust="0"/>
    <p:restoredTop sz="90799" autoAdjust="0"/>
  </p:normalViewPr>
  <p:slideViewPr>
    <p:cSldViewPr snapToGrid="0">
      <p:cViewPr varScale="1">
        <p:scale>
          <a:sx n="233" d="100"/>
          <a:sy n="233" d="100"/>
        </p:scale>
        <p:origin x="20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D1912-E9D8-483F-A118-E6EB9427116D}"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5D195-9B92-47EB-9D87-F66AEC35A197}" type="slidenum">
              <a:rPr lang="en-US" smtClean="0"/>
              <a:t>‹#›</a:t>
            </a:fld>
            <a:endParaRPr lang="en-US"/>
          </a:p>
        </p:txBody>
      </p:sp>
    </p:spTree>
    <p:extLst>
      <p:ext uri="{BB962C8B-B14F-4D97-AF65-F5344CB8AC3E}">
        <p14:creationId xmlns:p14="http://schemas.microsoft.com/office/powerpoint/2010/main" val="92511776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5C85D195-9B92-47EB-9D87-F66AEC35A197}" type="slidenum">
              <a:rPr lang="en-US" smtClean="0"/>
              <a:t>1</a:t>
            </a:fld>
            <a:endParaRPr lang="en-US"/>
          </a:p>
        </p:txBody>
      </p:sp>
    </p:spTree>
    <p:extLst>
      <p:ext uri="{BB962C8B-B14F-4D97-AF65-F5344CB8AC3E}">
        <p14:creationId xmlns:p14="http://schemas.microsoft.com/office/powerpoint/2010/main" val="215448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27FA2895-BE73-7C47-A06F-91E56D53A693}" type="slidenum">
              <a:rPr lang="en-US" smtClean="0"/>
              <a:t>16</a:t>
            </a:fld>
            <a:endParaRPr lang="en-US"/>
          </a:p>
        </p:txBody>
      </p:sp>
    </p:spTree>
    <p:extLst>
      <p:ext uri="{BB962C8B-B14F-4D97-AF65-F5344CB8AC3E}">
        <p14:creationId xmlns:p14="http://schemas.microsoft.com/office/powerpoint/2010/main" val="3522886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7FA2895-BE73-7C47-A06F-91E56D53A693}" type="slidenum">
              <a:rPr lang="en-US" smtClean="0"/>
              <a:t>17</a:t>
            </a:fld>
            <a:endParaRPr lang="en-US"/>
          </a:p>
        </p:txBody>
      </p:sp>
    </p:spTree>
    <p:extLst>
      <p:ext uri="{BB962C8B-B14F-4D97-AF65-F5344CB8AC3E}">
        <p14:creationId xmlns:p14="http://schemas.microsoft.com/office/powerpoint/2010/main" val="3462237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5C85D195-9B92-47EB-9D87-F66AEC35A197}" type="slidenum">
              <a:rPr lang="en-US" smtClean="0"/>
              <a:t>21</a:t>
            </a:fld>
            <a:endParaRPr lang="en-US"/>
          </a:p>
        </p:txBody>
      </p:sp>
    </p:spTree>
    <p:extLst>
      <p:ext uri="{BB962C8B-B14F-4D97-AF65-F5344CB8AC3E}">
        <p14:creationId xmlns:p14="http://schemas.microsoft.com/office/powerpoint/2010/main" val="856706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27FA2895-BE73-7C47-A06F-91E56D53A693}" type="slidenum">
              <a:rPr lang="en-US" smtClean="0"/>
              <a:t>39</a:t>
            </a:fld>
            <a:endParaRPr lang="en-US"/>
          </a:p>
        </p:txBody>
      </p:sp>
    </p:spTree>
    <p:extLst>
      <p:ext uri="{BB962C8B-B14F-4D97-AF65-F5344CB8AC3E}">
        <p14:creationId xmlns:p14="http://schemas.microsoft.com/office/powerpoint/2010/main" val="2764603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7FA2895-BE73-7C47-A06F-91E56D53A693}" type="slidenum">
              <a:rPr lang="en-US" smtClean="0"/>
              <a:t>45</a:t>
            </a:fld>
            <a:endParaRPr lang="en-US"/>
          </a:p>
        </p:txBody>
      </p:sp>
    </p:spTree>
    <p:extLst>
      <p:ext uri="{BB962C8B-B14F-4D97-AF65-F5344CB8AC3E}">
        <p14:creationId xmlns:p14="http://schemas.microsoft.com/office/powerpoint/2010/main" val="564597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5C85D195-9B92-47EB-9D87-F66AEC35A197}" type="slidenum">
              <a:rPr lang="en-US" smtClean="0"/>
              <a:t>49</a:t>
            </a:fld>
            <a:endParaRPr lang="en-US"/>
          </a:p>
        </p:txBody>
      </p:sp>
    </p:spTree>
    <p:extLst>
      <p:ext uri="{BB962C8B-B14F-4D97-AF65-F5344CB8AC3E}">
        <p14:creationId xmlns:p14="http://schemas.microsoft.com/office/powerpoint/2010/main" val="1073345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56de2d12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656de2d1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FA2895-BE73-7C47-A06F-91E56D53A693}" type="slidenum">
              <a:rPr lang="en-US" smtClean="0"/>
              <a:t>4</a:t>
            </a:fld>
            <a:endParaRPr lang="en-US"/>
          </a:p>
        </p:txBody>
      </p:sp>
    </p:spTree>
    <p:extLst>
      <p:ext uri="{BB962C8B-B14F-4D97-AF65-F5344CB8AC3E}">
        <p14:creationId xmlns:p14="http://schemas.microsoft.com/office/powerpoint/2010/main" val="1725722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FA2895-BE73-7C47-A06F-91E56D53A693}" type="slidenum">
              <a:rPr lang="en-US" smtClean="0"/>
              <a:t>5</a:t>
            </a:fld>
            <a:endParaRPr lang="en-US"/>
          </a:p>
        </p:txBody>
      </p:sp>
    </p:spTree>
    <p:extLst>
      <p:ext uri="{BB962C8B-B14F-4D97-AF65-F5344CB8AC3E}">
        <p14:creationId xmlns:p14="http://schemas.microsoft.com/office/powerpoint/2010/main" val="10304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5C85D195-9B92-47EB-9D87-F66AEC35A197}" type="slidenum">
              <a:rPr lang="en-US" smtClean="0"/>
              <a:t>6</a:t>
            </a:fld>
            <a:endParaRPr lang="en-US"/>
          </a:p>
        </p:txBody>
      </p:sp>
    </p:spTree>
    <p:extLst>
      <p:ext uri="{BB962C8B-B14F-4D97-AF65-F5344CB8AC3E}">
        <p14:creationId xmlns:p14="http://schemas.microsoft.com/office/powerpoint/2010/main" val="1221896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5C85D195-9B92-47EB-9D87-F66AEC35A197}" type="slidenum">
              <a:rPr lang="en-US" smtClean="0"/>
              <a:t>8</a:t>
            </a:fld>
            <a:endParaRPr lang="en-US"/>
          </a:p>
        </p:txBody>
      </p:sp>
    </p:spTree>
    <p:extLst>
      <p:ext uri="{BB962C8B-B14F-4D97-AF65-F5344CB8AC3E}">
        <p14:creationId xmlns:p14="http://schemas.microsoft.com/office/powerpoint/2010/main" val="347693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5C85D195-9B92-47EB-9D87-F66AEC35A197}" type="slidenum">
              <a:rPr lang="en-US" smtClean="0"/>
              <a:t>9</a:t>
            </a:fld>
            <a:endParaRPr lang="en-US"/>
          </a:p>
        </p:txBody>
      </p:sp>
    </p:spTree>
    <p:extLst>
      <p:ext uri="{BB962C8B-B14F-4D97-AF65-F5344CB8AC3E}">
        <p14:creationId xmlns:p14="http://schemas.microsoft.com/office/powerpoint/2010/main" val="1725239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5C85D195-9B92-47EB-9D87-F66AEC35A197}" type="slidenum">
              <a:rPr lang="en-US" smtClean="0"/>
              <a:t>11</a:t>
            </a:fld>
            <a:endParaRPr lang="en-US"/>
          </a:p>
        </p:txBody>
      </p:sp>
    </p:spTree>
    <p:extLst>
      <p:ext uri="{BB962C8B-B14F-4D97-AF65-F5344CB8AC3E}">
        <p14:creationId xmlns:p14="http://schemas.microsoft.com/office/powerpoint/2010/main" val="1738983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5C85D195-9B92-47EB-9D87-F66AEC35A197}" type="slidenum">
              <a:rPr lang="en-US" smtClean="0"/>
              <a:t>13</a:t>
            </a:fld>
            <a:endParaRPr lang="en-US"/>
          </a:p>
        </p:txBody>
      </p:sp>
    </p:spTree>
    <p:extLst>
      <p:ext uri="{BB962C8B-B14F-4D97-AF65-F5344CB8AC3E}">
        <p14:creationId xmlns:p14="http://schemas.microsoft.com/office/powerpoint/2010/main" val="3076596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05DA8A-5216-4F63-A012-E5BD46E625C2}" type="slidenum">
              <a:rPr lang="fi-FI" smtClean="0"/>
              <a:pPr/>
              <a:t>15</a:t>
            </a:fld>
            <a:endParaRPr lang="fi-FI" dirty="0"/>
          </a:p>
        </p:txBody>
      </p:sp>
    </p:spTree>
    <p:extLst>
      <p:ext uri="{BB962C8B-B14F-4D97-AF65-F5344CB8AC3E}">
        <p14:creationId xmlns:p14="http://schemas.microsoft.com/office/powerpoint/2010/main" val="1624837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 purple">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40D9D56B-380E-41B8-9315-ED5CBC9E42C4}"/>
              </a:ext>
              <a:ext uri="{C183D7F6-B498-43B3-948B-1728B52AA6E4}">
                <adec:decorative xmlns:adec="http://schemas.microsoft.com/office/drawing/2017/decorative" val="1"/>
              </a:ext>
            </a:extLst>
          </p:cNvPr>
          <p:cNvSpPr/>
          <p:nvPr/>
        </p:nvSpPr>
        <p:spPr>
          <a:xfrm>
            <a:off x="2" y="0"/>
            <a:ext cx="9143999" cy="5143500"/>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dirty="0">
              <a:solidFill>
                <a:schemeClr val="tx1">
                  <a:lumMod val="60000"/>
                  <a:lumOff val="40000"/>
                </a:schemeClr>
              </a:solidFill>
            </a:endParaRPr>
          </a:p>
        </p:txBody>
      </p:sp>
      <p:sp>
        <p:nvSpPr>
          <p:cNvPr id="2" name="Title 1"/>
          <p:cNvSpPr>
            <a:spLocks noGrp="1"/>
          </p:cNvSpPr>
          <p:nvPr>
            <p:ph type="ctrTitle"/>
          </p:nvPr>
        </p:nvSpPr>
        <p:spPr>
          <a:xfrm>
            <a:off x="830730" y="1914800"/>
            <a:ext cx="4659595" cy="2536371"/>
          </a:xfrm>
          <a:prstGeom prst="rect">
            <a:avLst/>
          </a:prstGeom>
        </p:spPr>
        <p:txBody>
          <a:bodyPr anchor="t" anchorCtr="0">
            <a:noAutofit/>
          </a:bodyPr>
          <a:lstStyle>
            <a:lvl1pPr algn="l">
              <a:defRPr sz="4050">
                <a:solidFill>
                  <a:schemeClr val="bg1"/>
                </a:solidFill>
              </a:defRPr>
            </a:lvl1pPr>
          </a:lstStyle>
          <a:p>
            <a:r>
              <a:rPr lang="en-US" noProof="0"/>
              <a:t>Click to edit Master title style</a:t>
            </a:r>
            <a:endParaRPr lang="en-GB" noProof="0"/>
          </a:p>
        </p:txBody>
      </p:sp>
      <p:pic>
        <p:nvPicPr>
          <p:cNvPr id="4" name="Kuva 3" descr="Tampere University.">
            <a:extLst>
              <a:ext uri="{FF2B5EF4-FFF2-40B4-BE49-F238E27FC236}">
                <a16:creationId xmlns:a16="http://schemas.microsoft.com/office/drawing/2014/main" id="{F4B581D9-6573-401D-B01B-EC70ACF75D2F}"/>
              </a:ext>
            </a:extLst>
          </p:cNvPr>
          <p:cNvPicPr>
            <a:picLocks noChangeAspect="1"/>
          </p:cNvPicPr>
          <p:nvPr/>
        </p:nvPicPr>
        <p:blipFill>
          <a:blip r:embed="rId2"/>
          <a:stretch>
            <a:fillRect/>
          </a:stretch>
        </p:blipFill>
        <p:spPr>
          <a:xfrm>
            <a:off x="675000" y="810000"/>
            <a:ext cx="2790958" cy="675000"/>
          </a:xfrm>
          <a:prstGeom prst="rect">
            <a:avLst/>
          </a:prstGeom>
        </p:spPr>
      </p:pic>
    </p:spTree>
    <p:extLst>
      <p:ext uri="{BB962C8B-B14F-4D97-AF65-F5344CB8AC3E}">
        <p14:creationId xmlns:p14="http://schemas.microsoft.com/office/powerpoint/2010/main" val="4278917478"/>
      </p:ext>
    </p:extLst>
  </p:cSld>
  <p:clrMapOvr>
    <a:masterClrMapping/>
  </p:clrMapOvr>
  <p:extLst>
    <p:ext uri="{DCECCB84-F9BA-43D5-87BE-67443E8EF086}">
      <p15:sldGuideLst xmlns:p15="http://schemas.microsoft.com/office/powerpoint/2012/main">
        <p15:guide id="1" orient="horz" pos="41" userDrawn="1">
          <p15:clr>
            <a:srgbClr val="FBAE40"/>
          </p15:clr>
        </p15:guide>
        <p15:guide id="2" pos="42" userDrawn="1">
          <p15:clr>
            <a:srgbClr val="FBAE40"/>
          </p15:clr>
        </p15:guide>
        <p15:guide id="3" pos="4278" userDrawn="1">
          <p15:clr>
            <a:srgbClr val="FBAE40"/>
          </p15:clr>
        </p15:guide>
        <p15:guide id="4" orient="horz" pos="238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0" y="685801"/>
            <a:ext cx="7988860" cy="482204"/>
          </a:xfrm>
          <a:prstGeom prst="rect">
            <a:avLst/>
          </a:prstGeom>
        </p:spPr>
        <p:txBody>
          <a:bodyPr anchor="t" anchorCtr="0"/>
          <a:lstStyle/>
          <a:p>
            <a:r>
              <a:rPr lang="en-US" noProof="0"/>
              <a:t>Click to edit Master title style</a:t>
            </a:r>
            <a:endParaRPr lang="en-GB" noProof="0"/>
          </a:p>
        </p:txBody>
      </p:sp>
      <p:sp>
        <p:nvSpPr>
          <p:cNvPr id="7" name="Date Placeholder 3">
            <a:extLst>
              <a:ext uri="{FF2B5EF4-FFF2-40B4-BE49-F238E27FC236}">
                <a16:creationId xmlns:a16="http://schemas.microsoft.com/office/drawing/2014/main" id="{17B513FB-A89D-4CD9-816A-A2426574FCB0}"/>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4CC2E766-3471-4AF3-A7F7-1942119AF94F}" type="datetime1">
              <a:rPr lang="en-US" smtClean="0"/>
              <a:t>11/20/23</a:t>
            </a:fld>
            <a:endParaRPr lang="en-US"/>
          </a:p>
        </p:txBody>
      </p:sp>
      <p:sp>
        <p:nvSpPr>
          <p:cNvPr id="10" name="Slide Number Placeholder 5">
            <a:extLst>
              <a:ext uri="{FF2B5EF4-FFF2-40B4-BE49-F238E27FC236}">
                <a16:creationId xmlns:a16="http://schemas.microsoft.com/office/drawing/2014/main" id="{D7FC877C-D72B-4FA2-A4D8-10EC144C44B6}"/>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6" name="Footer Placeholder 10">
            <a:extLst>
              <a:ext uri="{FF2B5EF4-FFF2-40B4-BE49-F238E27FC236}">
                <a16:creationId xmlns:a16="http://schemas.microsoft.com/office/drawing/2014/main" id="{BA96801F-E137-4B25-94D7-4851FADECBA6}"/>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2495015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 purple">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F54673-9ACE-45BB-89AE-4DF9D12000EF}"/>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2" y="685801"/>
            <a:ext cx="7982513" cy="482204"/>
          </a:xfrm>
          <a:prstGeom prst="rect">
            <a:avLst/>
          </a:prstGeom>
        </p:spPr>
        <p:txBody>
          <a:bodyPr anchor="t" anchorCtr="0"/>
          <a:lstStyle>
            <a:lvl1pPr>
              <a:defRPr>
                <a:solidFill>
                  <a:schemeClr val="bg1"/>
                </a:solidFill>
              </a:defRPr>
            </a:lvl1pPr>
          </a:lstStyle>
          <a:p>
            <a:r>
              <a:rPr lang="en-US" noProof="0"/>
              <a:t>Click to edit Master title style</a:t>
            </a:r>
            <a:endParaRPr lang="en-GB" noProof="0"/>
          </a:p>
        </p:txBody>
      </p:sp>
      <p:sp>
        <p:nvSpPr>
          <p:cNvPr id="10" name="Footer Placeholder 4">
            <a:extLst>
              <a:ext uri="{FF2B5EF4-FFF2-40B4-BE49-F238E27FC236}">
                <a16:creationId xmlns:a16="http://schemas.microsoft.com/office/drawing/2014/main" id="{10BA03E9-7771-435A-ACF2-791A64625196}"/>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1" name="Date Placeholder 3">
            <a:extLst>
              <a:ext uri="{FF2B5EF4-FFF2-40B4-BE49-F238E27FC236}">
                <a16:creationId xmlns:a16="http://schemas.microsoft.com/office/drawing/2014/main" id="{DA061E97-8041-4B8C-84EB-4224E0AC85E6}"/>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42EE8BB4-5562-48EE-8995-FB640D2518AA}" type="datetime1">
              <a:rPr lang="en-US" smtClean="0"/>
              <a:t>11/20/23</a:t>
            </a:fld>
            <a:endParaRPr lang="en-US"/>
          </a:p>
        </p:txBody>
      </p:sp>
      <p:sp>
        <p:nvSpPr>
          <p:cNvPr id="12" name="Slide Number Placeholder 5">
            <a:extLst>
              <a:ext uri="{FF2B5EF4-FFF2-40B4-BE49-F238E27FC236}">
                <a16:creationId xmlns:a16="http://schemas.microsoft.com/office/drawing/2014/main" id="{3E88A044-4865-4080-A1DB-4D812EAA9AE7}"/>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746356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 white">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91F2527F-684A-4121-9363-8807B0AFD189}"/>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03390998-67D6-4753-9A3B-3EF0BB7766DD}" type="datetime1">
              <a:rPr lang="en-US" smtClean="0"/>
              <a:t>11/20/23</a:t>
            </a:fld>
            <a:endParaRPr lang="en-US"/>
          </a:p>
        </p:txBody>
      </p:sp>
      <p:sp>
        <p:nvSpPr>
          <p:cNvPr id="10" name="Slide Number Placeholder 5">
            <a:extLst>
              <a:ext uri="{FF2B5EF4-FFF2-40B4-BE49-F238E27FC236}">
                <a16:creationId xmlns:a16="http://schemas.microsoft.com/office/drawing/2014/main" id="{2306364A-3632-4E1B-8113-A8981F3C5267}"/>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5" name="Footer Placeholder 10">
            <a:extLst>
              <a:ext uri="{FF2B5EF4-FFF2-40B4-BE49-F238E27FC236}">
                <a16:creationId xmlns:a16="http://schemas.microsoft.com/office/drawing/2014/main" id="{DFF5CBD4-0D40-46CB-83FF-1C58DD787062}"/>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3202822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 purple">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6A4069F-7B77-435A-A9D6-CD64E24346C4}"/>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13" name="Footer Placeholder 4">
            <a:extLst>
              <a:ext uri="{FF2B5EF4-FFF2-40B4-BE49-F238E27FC236}">
                <a16:creationId xmlns:a16="http://schemas.microsoft.com/office/drawing/2014/main" id="{5737735C-1BFC-5948-A4B6-6B9D9DF1DAD9}"/>
              </a:ext>
            </a:extLst>
          </p:cNvPr>
          <p:cNvSpPr txBox="1">
            <a:spLocks/>
          </p:cNvSpPr>
          <p:nvPr/>
        </p:nvSpPr>
        <p:spPr>
          <a:xfrm>
            <a:off x="322937" y="4879975"/>
            <a:ext cx="5084669" cy="188960"/>
          </a:xfrm>
          <a:prstGeom prst="rect">
            <a:avLst/>
          </a:prstGeom>
        </p:spPr>
        <p:txBody>
          <a:bodyPr vert="horz" lIns="68580" tIns="34290" rIns="68580" bIns="34290" rtlCol="0" anchor="b" anchorCtr="0"/>
          <a:lstStyle>
            <a:defPPr>
              <a:defRPr lang="fi-FI"/>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i-FI" sz="750" dirty="0"/>
          </a:p>
        </p:txBody>
      </p:sp>
      <p:sp>
        <p:nvSpPr>
          <p:cNvPr id="15" name="Footer Placeholder 4">
            <a:extLst>
              <a:ext uri="{FF2B5EF4-FFF2-40B4-BE49-F238E27FC236}">
                <a16:creationId xmlns:a16="http://schemas.microsoft.com/office/drawing/2014/main" id="{686E1A08-E0B6-4CF0-9B54-F868C9DFE6B8}"/>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6" name="Date Placeholder 3">
            <a:extLst>
              <a:ext uri="{FF2B5EF4-FFF2-40B4-BE49-F238E27FC236}">
                <a16:creationId xmlns:a16="http://schemas.microsoft.com/office/drawing/2014/main" id="{8C7C9B07-1287-4DA9-8EE6-AAC6DE816656}"/>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D596F1F3-2403-4C77-8810-46914AF47356}" type="datetime1">
              <a:rPr lang="en-US" smtClean="0"/>
              <a:t>11/20/23</a:t>
            </a:fld>
            <a:endParaRPr lang="en-US"/>
          </a:p>
        </p:txBody>
      </p:sp>
      <p:sp>
        <p:nvSpPr>
          <p:cNvPr id="17" name="Slide Number Placeholder 5">
            <a:extLst>
              <a:ext uri="{FF2B5EF4-FFF2-40B4-BE49-F238E27FC236}">
                <a16:creationId xmlns:a16="http://schemas.microsoft.com/office/drawing/2014/main" id="{8697E018-CB7F-48B9-B44F-8C4B55AF6C59}"/>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2940904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 gra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99A30-D9CF-F04F-AD6E-EFD6A331FF13}"/>
              </a:ext>
              <a:ext uri="{C183D7F6-B498-43B3-948B-1728B52AA6E4}">
                <adec:decorative xmlns:adec="http://schemas.microsoft.com/office/drawing/2017/decorative" val="1"/>
              </a:ext>
            </a:extLst>
          </p:cNvPr>
          <p:cNvSpPr/>
          <p:nvPr/>
        </p:nvSpPr>
        <p:spPr>
          <a:xfrm>
            <a:off x="208484" y="477316"/>
            <a:ext cx="8935517" cy="466618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8" name="Date Placeholder 3">
            <a:extLst>
              <a:ext uri="{FF2B5EF4-FFF2-40B4-BE49-F238E27FC236}">
                <a16:creationId xmlns:a16="http://schemas.microsoft.com/office/drawing/2014/main" id="{DA31E617-3DD2-45F9-87A9-28710F458B86}"/>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1511E914-C5B2-42FA-ADC7-B13796E14EDF}" type="datetime1">
              <a:rPr lang="en-US" smtClean="0"/>
              <a:t>11/20/23</a:t>
            </a:fld>
            <a:endParaRPr lang="en-US"/>
          </a:p>
        </p:txBody>
      </p:sp>
      <p:sp>
        <p:nvSpPr>
          <p:cNvPr id="10" name="Slide Number Placeholder 5">
            <a:extLst>
              <a:ext uri="{FF2B5EF4-FFF2-40B4-BE49-F238E27FC236}">
                <a16:creationId xmlns:a16="http://schemas.microsoft.com/office/drawing/2014/main" id="{823AE687-7288-4989-808B-BBFE1801B646}"/>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6" name="Footer Placeholder 10">
            <a:extLst>
              <a:ext uri="{FF2B5EF4-FFF2-40B4-BE49-F238E27FC236}">
                <a16:creationId xmlns:a16="http://schemas.microsoft.com/office/drawing/2014/main" id="{C9304CA3-67E1-4FC8-9377-97D39A86970A}"/>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378364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0" y="681038"/>
            <a:ext cx="2949178" cy="862013"/>
          </a:xfrm>
          <a:prstGeom prst="rect">
            <a:avLst/>
          </a:prstGeom>
        </p:spPr>
        <p:txBody>
          <a:bodyPr anchor="b">
            <a:noAutofit/>
          </a:bodyPr>
          <a:lstStyle>
            <a:lvl1pPr>
              <a:defRPr sz="3000"/>
            </a:lvl1pPr>
          </a:lstStyle>
          <a:p>
            <a:r>
              <a:rPr lang="en-US" noProof="0"/>
              <a:t>Click to edit Master title style</a:t>
            </a:r>
            <a:endParaRPr lang="en-GB" noProof="0"/>
          </a:p>
        </p:txBody>
      </p:sp>
      <p:sp>
        <p:nvSpPr>
          <p:cNvPr id="3" name="Content Placeholder 2"/>
          <p:cNvSpPr>
            <a:spLocks noGrp="1"/>
          </p:cNvSpPr>
          <p:nvPr>
            <p:ph idx="1"/>
          </p:nvPr>
        </p:nvSpPr>
        <p:spPr>
          <a:xfrm>
            <a:off x="3407224" y="681037"/>
            <a:ext cx="5319675" cy="3720704"/>
          </a:xfrm>
        </p:spPr>
        <p:txBody>
          <a:bodyPr>
            <a:noAutofit/>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Text Placeholder 3"/>
          <p:cNvSpPr>
            <a:spLocks noGrp="1"/>
          </p:cNvSpPr>
          <p:nvPr>
            <p:ph type="body" sz="half" idx="2"/>
          </p:nvPr>
        </p:nvSpPr>
        <p:spPr>
          <a:xfrm>
            <a:off x="307800" y="1629461"/>
            <a:ext cx="2949178" cy="2772281"/>
          </a:xfrm>
        </p:spPr>
        <p:txBody>
          <a:bodyPr>
            <a:noAutofit/>
          </a:bodyPr>
          <a:lstStyle>
            <a:lvl1pPr marL="0" indent="0">
              <a:buNone/>
              <a:defRPr sz="18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noProof="0"/>
              <a:t>Click to edit Master text styles</a:t>
            </a:r>
          </a:p>
        </p:txBody>
      </p:sp>
      <p:sp>
        <p:nvSpPr>
          <p:cNvPr id="12" name="Date Placeholder 3">
            <a:extLst>
              <a:ext uri="{FF2B5EF4-FFF2-40B4-BE49-F238E27FC236}">
                <a16:creationId xmlns:a16="http://schemas.microsoft.com/office/drawing/2014/main" id="{A9A114AA-0FC1-4BDA-A87A-450D91C74DBE}"/>
              </a:ext>
            </a:extLst>
          </p:cNvPr>
          <p:cNvSpPr>
            <a:spLocks noGrp="1"/>
          </p:cNvSpPr>
          <p:nvPr>
            <p:ph type="dt" sz="half" idx="10"/>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3F1EEBE9-E0E9-4F79-A9AA-74054851B4C2}" type="datetime1">
              <a:rPr lang="en-US" smtClean="0"/>
              <a:t>11/20/23</a:t>
            </a:fld>
            <a:endParaRPr lang="en-US"/>
          </a:p>
        </p:txBody>
      </p:sp>
      <p:sp>
        <p:nvSpPr>
          <p:cNvPr id="13" name="Slide Number Placeholder 5">
            <a:extLst>
              <a:ext uri="{FF2B5EF4-FFF2-40B4-BE49-F238E27FC236}">
                <a16:creationId xmlns:a16="http://schemas.microsoft.com/office/drawing/2014/main" id="{F8A440A0-2DFA-4694-8E9A-F37821D642C2}"/>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8" name="Footer Placeholder 10">
            <a:extLst>
              <a:ext uri="{FF2B5EF4-FFF2-40B4-BE49-F238E27FC236}">
                <a16:creationId xmlns:a16="http://schemas.microsoft.com/office/drawing/2014/main" id="{B3199E04-FCC9-48F1-9FFB-2F71AFADEA9A}"/>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4210713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 purple">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FB501874-212D-43E0-A21F-C912819BDEE9}"/>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hasCustomPrompt="1"/>
          </p:nvPr>
        </p:nvSpPr>
        <p:spPr>
          <a:xfrm>
            <a:off x="307800" y="681038"/>
            <a:ext cx="2949178" cy="862013"/>
          </a:xfrm>
          <a:prstGeom prst="rect">
            <a:avLst/>
          </a:prstGeom>
        </p:spPr>
        <p:txBody>
          <a:bodyPr anchor="b">
            <a:noAutofit/>
          </a:bodyPr>
          <a:lstStyle>
            <a:lvl1pPr>
              <a:defRPr sz="3000">
                <a:solidFill>
                  <a:schemeClr val="bg1"/>
                </a:solidFill>
              </a:defRPr>
            </a:lvl1pPr>
          </a:lstStyle>
          <a:p>
            <a:r>
              <a:rPr lang="en-GB" noProof="0"/>
              <a:t>Muokkaa ots. peruasdasdasdasdstyyl. napsautt.</a:t>
            </a:r>
          </a:p>
        </p:txBody>
      </p:sp>
      <p:sp>
        <p:nvSpPr>
          <p:cNvPr id="3" name="Content Placeholder 2"/>
          <p:cNvSpPr>
            <a:spLocks noGrp="1"/>
          </p:cNvSpPr>
          <p:nvPr>
            <p:ph idx="1"/>
          </p:nvPr>
        </p:nvSpPr>
        <p:spPr>
          <a:xfrm>
            <a:off x="3413573" y="681037"/>
            <a:ext cx="5313325" cy="3720704"/>
          </a:xfrm>
        </p:spPr>
        <p:txBody>
          <a:bodyPr>
            <a:noAutofit/>
          </a:bodyPr>
          <a:lstStyle>
            <a:lvl1pPr>
              <a:defRPr sz="2400">
                <a:solidFill>
                  <a:schemeClr val="bg1"/>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Text Placeholder 3"/>
          <p:cNvSpPr>
            <a:spLocks noGrp="1"/>
          </p:cNvSpPr>
          <p:nvPr>
            <p:ph type="body" sz="half" idx="2"/>
          </p:nvPr>
        </p:nvSpPr>
        <p:spPr>
          <a:xfrm>
            <a:off x="307800" y="1629461"/>
            <a:ext cx="2949178" cy="2772281"/>
          </a:xfrm>
        </p:spPr>
        <p:txBody>
          <a:bodyPr>
            <a:noAutofit/>
          </a:bodyPr>
          <a:lstStyle>
            <a:lvl1pPr marL="0" indent="0">
              <a:buNone/>
              <a:defRPr sz="1800">
                <a:solidFill>
                  <a:schemeClr val="bg1"/>
                </a:solidFill>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noProof="0"/>
              <a:t>Click to edit Master text styles</a:t>
            </a:r>
          </a:p>
        </p:txBody>
      </p:sp>
      <p:sp>
        <p:nvSpPr>
          <p:cNvPr id="12" name="Footer Placeholder 4">
            <a:extLst>
              <a:ext uri="{FF2B5EF4-FFF2-40B4-BE49-F238E27FC236}">
                <a16:creationId xmlns:a16="http://schemas.microsoft.com/office/drawing/2014/main" id="{4B0FB749-BBFE-438A-B34D-304382F9D7F3}"/>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3" name="Date Placeholder 3">
            <a:extLst>
              <a:ext uri="{FF2B5EF4-FFF2-40B4-BE49-F238E27FC236}">
                <a16:creationId xmlns:a16="http://schemas.microsoft.com/office/drawing/2014/main" id="{7D16047A-E530-4F76-BE04-5DB0A3040E2D}"/>
              </a:ext>
            </a:extLst>
          </p:cNvPr>
          <p:cNvSpPr>
            <a:spLocks noGrp="1"/>
          </p:cNvSpPr>
          <p:nvPr>
            <p:ph type="dt" sz="half" idx="1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E85334A8-A3C7-461C-BD9E-3DCF378F4C87}" type="datetime1">
              <a:rPr lang="en-US" smtClean="0"/>
              <a:t>11/20/23</a:t>
            </a:fld>
            <a:endParaRPr lang="en-US"/>
          </a:p>
        </p:txBody>
      </p:sp>
      <p:sp>
        <p:nvSpPr>
          <p:cNvPr id="14" name="Slide Number Placeholder 5">
            <a:extLst>
              <a:ext uri="{FF2B5EF4-FFF2-40B4-BE49-F238E27FC236}">
                <a16:creationId xmlns:a16="http://schemas.microsoft.com/office/drawing/2014/main" id="{07B2D6AA-88A2-4EE8-91D4-604C9EE5432D}"/>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1507216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0" y="674829"/>
            <a:ext cx="7886700" cy="495077"/>
          </a:xfrm>
          <a:prstGeom prst="rect">
            <a:avLst/>
          </a:prstGeom>
        </p:spPr>
        <p:txBody>
          <a:bodyPr/>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307800" y="1280472"/>
            <a:ext cx="7886700" cy="3263504"/>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Date Placeholder 3">
            <a:extLst>
              <a:ext uri="{FF2B5EF4-FFF2-40B4-BE49-F238E27FC236}">
                <a16:creationId xmlns:a16="http://schemas.microsoft.com/office/drawing/2014/main" id="{9A817179-6464-4F21-9B03-3D32D962BE2F}"/>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CAA2D2BB-8494-44B8-BF70-1F5D3AA9EC40}" type="datetime1">
              <a:rPr lang="en-US" smtClean="0"/>
              <a:t>11/20/23</a:t>
            </a:fld>
            <a:endParaRPr lang="en-US"/>
          </a:p>
        </p:txBody>
      </p:sp>
      <p:sp>
        <p:nvSpPr>
          <p:cNvPr id="12" name="Slide Number Placeholder 5">
            <a:extLst>
              <a:ext uri="{FF2B5EF4-FFF2-40B4-BE49-F238E27FC236}">
                <a16:creationId xmlns:a16="http://schemas.microsoft.com/office/drawing/2014/main" id="{C353961E-5198-4EC6-84CF-7D796EA3DAFA}"/>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7" name="Footer Placeholder 10">
            <a:extLst>
              <a:ext uri="{FF2B5EF4-FFF2-40B4-BE49-F238E27FC236}">
                <a16:creationId xmlns:a16="http://schemas.microsoft.com/office/drawing/2014/main" id="{0F202A3E-9DD7-4C20-B920-B130C51F616A}"/>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1445147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 purp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0A482-DF25-4AC1-93FF-A21A43ED80E6}"/>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0" y="674829"/>
            <a:ext cx="7886700" cy="495077"/>
          </a:xfrm>
          <a:prstGeom prst="rect">
            <a:avLst/>
          </a:prstGeom>
        </p:spPr>
        <p:txBody>
          <a:bodyPr/>
          <a:lstStyle>
            <a:lvl1pPr>
              <a:defRPr>
                <a:solidFill>
                  <a:schemeClr val="bg1"/>
                </a:solidFill>
              </a:defRPr>
            </a:lvl1pPr>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307800" y="1280472"/>
            <a:ext cx="7886700" cy="3263504"/>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Footer Placeholder 4">
            <a:extLst>
              <a:ext uri="{FF2B5EF4-FFF2-40B4-BE49-F238E27FC236}">
                <a16:creationId xmlns:a16="http://schemas.microsoft.com/office/drawing/2014/main" id="{008E8C6C-B535-4624-AE36-E7AA2DD350A1}"/>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2" name="Date Placeholder 3">
            <a:extLst>
              <a:ext uri="{FF2B5EF4-FFF2-40B4-BE49-F238E27FC236}">
                <a16:creationId xmlns:a16="http://schemas.microsoft.com/office/drawing/2014/main" id="{7D573219-6138-48B9-B6B4-28078E664940}"/>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A20C4B28-6EA8-43E6-96DB-5415A755C4E5}" type="datetime1">
              <a:rPr lang="en-US" smtClean="0"/>
              <a:t>11/20/23</a:t>
            </a:fld>
            <a:endParaRPr lang="en-US"/>
          </a:p>
        </p:txBody>
      </p:sp>
      <p:sp>
        <p:nvSpPr>
          <p:cNvPr id="13" name="Slide Number Placeholder 5">
            <a:extLst>
              <a:ext uri="{FF2B5EF4-FFF2-40B4-BE49-F238E27FC236}">
                <a16:creationId xmlns:a16="http://schemas.microsoft.com/office/drawing/2014/main" id="{E093FE60-FDE5-4FFB-BA0D-01896B739F49}"/>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3918222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whi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681037"/>
            <a:ext cx="1971675" cy="3951686"/>
          </a:xfrm>
          <a:prstGeom prst="rect">
            <a:avLst/>
          </a:prstGeom>
        </p:spPr>
        <p:txBody>
          <a:bodyPr vert="eaVert"/>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628651" y="681038"/>
            <a:ext cx="5800725" cy="3951685"/>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Date Placeholder 3">
            <a:extLst>
              <a:ext uri="{FF2B5EF4-FFF2-40B4-BE49-F238E27FC236}">
                <a16:creationId xmlns:a16="http://schemas.microsoft.com/office/drawing/2014/main" id="{FA231356-4E89-42FF-B9D2-5276EA40A6FE}"/>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4EEE5E2A-326B-4E07-BB5D-8CD756D5CB18}" type="datetime1">
              <a:rPr lang="en-US" smtClean="0"/>
              <a:t>11/20/23</a:t>
            </a:fld>
            <a:endParaRPr lang="en-US"/>
          </a:p>
        </p:txBody>
      </p:sp>
      <p:sp>
        <p:nvSpPr>
          <p:cNvPr id="12" name="Slide Number Placeholder 5">
            <a:extLst>
              <a:ext uri="{FF2B5EF4-FFF2-40B4-BE49-F238E27FC236}">
                <a16:creationId xmlns:a16="http://schemas.microsoft.com/office/drawing/2014/main" id="{E294DD31-33A4-4715-9A6D-15C4AF304F69}"/>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7" name="Footer Placeholder 10">
            <a:extLst>
              <a:ext uri="{FF2B5EF4-FFF2-40B4-BE49-F238E27FC236}">
                <a16:creationId xmlns:a16="http://schemas.microsoft.com/office/drawing/2014/main" id="{FEC80EF1-75D1-469D-8A92-4BE196BAFDBD}"/>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2335862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urple">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40D9D56B-380E-41B8-9315-ED5CBC9E42C4}"/>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ctrTitle"/>
          </p:nvPr>
        </p:nvSpPr>
        <p:spPr>
          <a:xfrm>
            <a:off x="413149" y="2068830"/>
            <a:ext cx="8317706" cy="1080000"/>
          </a:xfrm>
          <a:prstGeom prst="rect">
            <a:avLst/>
          </a:prstGeom>
        </p:spPr>
        <p:txBody>
          <a:bodyPr anchor="b">
            <a:noAutofit/>
          </a:bodyPr>
          <a:lstStyle>
            <a:lvl1pPr algn="ctr">
              <a:defRPr sz="4050">
                <a:solidFill>
                  <a:schemeClr val="bg1"/>
                </a:solidFill>
              </a:defRPr>
            </a:lvl1pPr>
          </a:lstStyle>
          <a:p>
            <a:r>
              <a:rPr lang="en-US" noProof="0"/>
              <a:t>Click to edit Master title style</a:t>
            </a:r>
            <a:endParaRPr lang="en-GB" noProof="0"/>
          </a:p>
        </p:txBody>
      </p:sp>
      <p:sp>
        <p:nvSpPr>
          <p:cNvPr id="3" name="Subtitle 2"/>
          <p:cNvSpPr>
            <a:spLocks noGrp="1"/>
          </p:cNvSpPr>
          <p:nvPr>
            <p:ph type="subTitle" idx="1"/>
          </p:nvPr>
        </p:nvSpPr>
        <p:spPr>
          <a:xfrm>
            <a:off x="418193" y="3326979"/>
            <a:ext cx="8312663" cy="1080000"/>
          </a:xfrm>
        </p:spPr>
        <p:txBody>
          <a:bodyPr>
            <a:noAutofit/>
          </a:bodyPr>
          <a:lstStyle>
            <a:lvl1pPr marL="0" indent="0" algn="ctr">
              <a:buNone/>
              <a:defRPr sz="24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noProof="0"/>
              <a:t>Click to edit Master subtitle style</a:t>
            </a:r>
            <a:endParaRPr lang="en-GB" noProof="0"/>
          </a:p>
        </p:txBody>
      </p:sp>
      <p:sp>
        <p:nvSpPr>
          <p:cNvPr id="5" name="Footer Placeholder 4"/>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8" name="Date Placeholder 3">
            <a:extLst>
              <a:ext uri="{FF2B5EF4-FFF2-40B4-BE49-F238E27FC236}">
                <a16:creationId xmlns:a16="http://schemas.microsoft.com/office/drawing/2014/main" id="{7EEF2D1E-9D26-4178-9CD9-82D802C125E9}"/>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A85E0077-553C-4EF2-9882-6597F93B16C2}" type="datetime1">
              <a:rPr lang="en-US" smtClean="0"/>
              <a:t>11/20/23</a:t>
            </a:fld>
            <a:endParaRPr lang="en-US"/>
          </a:p>
        </p:txBody>
      </p:sp>
      <p:sp>
        <p:nvSpPr>
          <p:cNvPr id="10" name="Slide Number Placeholder 5">
            <a:extLst>
              <a:ext uri="{FF2B5EF4-FFF2-40B4-BE49-F238E27FC236}">
                <a16:creationId xmlns:a16="http://schemas.microsoft.com/office/drawing/2014/main" id="{8AC67BEA-6EFD-4E49-843A-63C8CA4D1930}"/>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1316098287"/>
      </p:ext>
    </p:extLst>
  </p:cSld>
  <p:clrMapOvr>
    <a:masterClrMapping/>
  </p:clrMapOvr>
  <p:extLst>
    <p:ext uri="{DCECCB84-F9BA-43D5-87BE-67443E8EF086}">
      <p15:sldGuideLst xmlns:p15="http://schemas.microsoft.com/office/powerpoint/2012/main">
        <p15:guide id="1" orient="horz" pos="41" userDrawn="1">
          <p15:clr>
            <a:srgbClr val="FBAE40"/>
          </p15:clr>
        </p15:guide>
        <p15:guide id="2" pos="42" userDrawn="1">
          <p15:clr>
            <a:srgbClr val="FBAE40"/>
          </p15:clr>
        </p15:guide>
        <p15:guide id="3" pos="4278" userDrawn="1">
          <p15:clr>
            <a:srgbClr val="FBAE40"/>
          </p15:clr>
        </p15:guide>
        <p15:guide id="4" orient="horz" pos="238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purp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6C69A4-9805-44B9-86C2-D0BEF1B39F44}"/>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Vertical Title 1"/>
          <p:cNvSpPr>
            <a:spLocks noGrp="1"/>
          </p:cNvSpPr>
          <p:nvPr>
            <p:ph type="title" orient="vert"/>
          </p:nvPr>
        </p:nvSpPr>
        <p:spPr>
          <a:xfrm>
            <a:off x="6543676" y="681037"/>
            <a:ext cx="1971675" cy="3951686"/>
          </a:xfrm>
          <a:prstGeom prst="rect">
            <a:avLst/>
          </a:prstGeom>
        </p:spPr>
        <p:txBody>
          <a:bodyPr vert="eaVert"/>
          <a:lstStyle>
            <a:lvl1pPr>
              <a:defRPr>
                <a:solidFill>
                  <a:schemeClr val="bg1"/>
                </a:solidFill>
              </a:defRPr>
            </a:lvl1pPr>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628651" y="681038"/>
            <a:ext cx="5800725" cy="3951685"/>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Footer Placeholder 4">
            <a:extLst>
              <a:ext uri="{FF2B5EF4-FFF2-40B4-BE49-F238E27FC236}">
                <a16:creationId xmlns:a16="http://schemas.microsoft.com/office/drawing/2014/main" id="{DD6E3F5C-87B6-4EC2-BBE3-B9D1C41B91F3}"/>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2" name="Date Placeholder 3">
            <a:extLst>
              <a:ext uri="{FF2B5EF4-FFF2-40B4-BE49-F238E27FC236}">
                <a16:creationId xmlns:a16="http://schemas.microsoft.com/office/drawing/2014/main" id="{35EC882A-A2D2-46CB-99A6-60BC54D854C7}"/>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1D71D7C7-18D9-4D5B-8E1D-E43F2200038B}" type="datetime1">
              <a:rPr lang="en-US" smtClean="0"/>
              <a:t>11/20/23</a:t>
            </a:fld>
            <a:endParaRPr lang="en-US"/>
          </a:p>
        </p:txBody>
      </p:sp>
      <p:sp>
        <p:nvSpPr>
          <p:cNvPr id="13" name="Slide Number Placeholder 5">
            <a:extLst>
              <a:ext uri="{FF2B5EF4-FFF2-40B4-BE49-F238E27FC236}">
                <a16:creationId xmlns:a16="http://schemas.microsoft.com/office/drawing/2014/main" id="{45571256-36CB-4721-8D5D-45CF8D5DFD8D}"/>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1281417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0" y="681038"/>
            <a:ext cx="2949178" cy="862013"/>
          </a:xfrm>
          <a:prstGeom prst="rect">
            <a:avLst/>
          </a:prstGeom>
        </p:spPr>
        <p:txBody>
          <a:bodyPr anchor="b">
            <a:noAutofit/>
          </a:bodyPr>
          <a:lstStyle>
            <a:lvl1pPr>
              <a:defRPr sz="3000"/>
            </a:lvl1pPr>
          </a:lstStyle>
          <a:p>
            <a:r>
              <a:rPr lang="en-US" noProof="0"/>
              <a:t>Click to edit Master title style</a:t>
            </a:r>
            <a:endParaRPr lang="en-GB" noProof="0"/>
          </a:p>
        </p:txBody>
      </p:sp>
      <p:sp>
        <p:nvSpPr>
          <p:cNvPr id="3" name="Picture Placeholder 2"/>
          <p:cNvSpPr>
            <a:spLocks noGrp="1" noChangeAspect="1"/>
          </p:cNvSpPr>
          <p:nvPr>
            <p:ph type="pic" idx="1"/>
          </p:nvPr>
        </p:nvSpPr>
        <p:spPr>
          <a:xfrm>
            <a:off x="3467101" y="685706"/>
            <a:ext cx="5263753" cy="3716034"/>
          </a:xfrm>
        </p:spPr>
        <p:txBody>
          <a:bodyPr anchor="t">
            <a:noAutofit/>
          </a:bodyPr>
          <a:lstStyle>
            <a:lvl1pPr marL="0" indent="0" algn="ctr">
              <a:buNone/>
              <a:defRPr sz="15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307800" y="1667867"/>
            <a:ext cx="2949178" cy="2733875"/>
          </a:xfrm>
        </p:spPr>
        <p:txBody>
          <a:bodyPr>
            <a:noAutofit/>
          </a:bodyPr>
          <a:lstStyle>
            <a:lvl1pPr marL="0" indent="0">
              <a:buNone/>
              <a:defRPr sz="18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noProof="0"/>
              <a:t>Click to edit Master text styles</a:t>
            </a:r>
          </a:p>
        </p:txBody>
      </p:sp>
      <p:sp>
        <p:nvSpPr>
          <p:cNvPr id="12" name="Date Placeholder 3">
            <a:extLst>
              <a:ext uri="{FF2B5EF4-FFF2-40B4-BE49-F238E27FC236}">
                <a16:creationId xmlns:a16="http://schemas.microsoft.com/office/drawing/2014/main" id="{403500BF-A2C1-4F36-A443-35E1074B6686}"/>
              </a:ext>
            </a:extLst>
          </p:cNvPr>
          <p:cNvSpPr>
            <a:spLocks noGrp="1"/>
          </p:cNvSpPr>
          <p:nvPr>
            <p:ph type="dt" sz="half" idx="10"/>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25348034-FCF9-4F7A-B24F-C7F3D2FC5CE8}" type="datetime1">
              <a:rPr lang="en-US" smtClean="0"/>
              <a:t>11/20/23</a:t>
            </a:fld>
            <a:endParaRPr lang="en-US"/>
          </a:p>
        </p:txBody>
      </p:sp>
      <p:sp>
        <p:nvSpPr>
          <p:cNvPr id="13" name="Slide Number Placeholder 5">
            <a:extLst>
              <a:ext uri="{FF2B5EF4-FFF2-40B4-BE49-F238E27FC236}">
                <a16:creationId xmlns:a16="http://schemas.microsoft.com/office/drawing/2014/main" id="{803234A5-5678-4107-B6E4-4D194E2ECF6A}"/>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8" name="Footer Placeholder 10">
            <a:extLst>
              <a:ext uri="{FF2B5EF4-FFF2-40B4-BE49-F238E27FC236}">
                <a16:creationId xmlns:a16="http://schemas.microsoft.com/office/drawing/2014/main" id="{AEB90590-21DA-48A3-904A-917FC50EB7AE}"/>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1292847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 purple">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DF7A597D-CD79-4B30-894C-1B2608609C2C}"/>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0" y="681038"/>
            <a:ext cx="2949178" cy="862013"/>
          </a:xfrm>
          <a:prstGeom prst="rect">
            <a:avLst/>
          </a:prstGeom>
        </p:spPr>
        <p:txBody>
          <a:bodyPr anchor="b">
            <a:noAutofit/>
          </a:bodyPr>
          <a:lstStyle>
            <a:lvl1pPr>
              <a:defRPr sz="3000">
                <a:solidFill>
                  <a:schemeClr val="bg1"/>
                </a:solidFill>
              </a:defRPr>
            </a:lvl1pPr>
          </a:lstStyle>
          <a:p>
            <a:r>
              <a:rPr lang="en-US" noProof="0"/>
              <a:t>Click to edit Master title style</a:t>
            </a:r>
            <a:endParaRPr lang="en-GB" noProof="0"/>
          </a:p>
        </p:txBody>
      </p:sp>
      <p:sp>
        <p:nvSpPr>
          <p:cNvPr id="3" name="Picture Placeholder 2"/>
          <p:cNvSpPr>
            <a:spLocks noGrp="1" noChangeAspect="1"/>
          </p:cNvSpPr>
          <p:nvPr>
            <p:ph type="pic" idx="1"/>
          </p:nvPr>
        </p:nvSpPr>
        <p:spPr>
          <a:xfrm>
            <a:off x="3460750" y="685706"/>
            <a:ext cx="5266148" cy="3716034"/>
          </a:xfrm>
        </p:spPr>
        <p:txBody>
          <a:bodyPr anchor="t">
            <a:noAutofit/>
          </a:bodyPr>
          <a:lstStyle>
            <a:lvl1pPr marL="0" indent="0" algn="ctr">
              <a:buNone/>
              <a:defRPr sz="1500">
                <a:solidFill>
                  <a:schemeClr val="bg1"/>
                </a:solidFil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307800" y="1667867"/>
            <a:ext cx="2949178" cy="2733875"/>
          </a:xfrm>
        </p:spPr>
        <p:txBody>
          <a:bodyPr>
            <a:noAutofit/>
          </a:bodyPr>
          <a:lstStyle>
            <a:lvl1pPr marL="0" indent="0">
              <a:buNone/>
              <a:defRPr sz="1800">
                <a:solidFill>
                  <a:schemeClr val="bg1"/>
                </a:solidFill>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noProof="0"/>
              <a:t>Click to edit Master text styles</a:t>
            </a:r>
          </a:p>
        </p:txBody>
      </p:sp>
      <p:sp>
        <p:nvSpPr>
          <p:cNvPr id="12" name="Footer Placeholder 4">
            <a:extLst>
              <a:ext uri="{FF2B5EF4-FFF2-40B4-BE49-F238E27FC236}">
                <a16:creationId xmlns:a16="http://schemas.microsoft.com/office/drawing/2014/main" id="{9E06352D-B086-43FE-8FC5-AC6B4EA8F614}"/>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3" name="Date Placeholder 3">
            <a:extLst>
              <a:ext uri="{FF2B5EF4-FFF2-40B4-BE49-F238E27FC236}">
                <a16:creationId xmlns:a16="http://schemas.microsoft.com/office/drawing/2014/main" id="{9FC39A97-01AE-4D0D-B345-8CBA52274616}"/>
              </a:ext>
            </a:extLst>
          </p:cNvPr>
          <p:cNvSpPr>
            <a:spLocks noGrp="1"/>
          </p:cNvSpPr>
          <p:nvPr>
            <p:ph type="dt" sz="half" idx="1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91830B21-8CA1-403A-9B5B-EA6062AACBF7}" type="datetime1">
              <a:rPr lang="en-US" smtClean="0"/>
              <a:t>11/20/23</a:t>
            </a:fld>
            <a:endParaRPr lang="en-US"/>
          </a:p>
        </p:txBody>
      </p:sp>
      <p:sp>
        <p:nvSpPr>
          <p:cNvPr id="14" name="Slide Number Placeholder 5">
            <a:extLst>
              <a:ext uri="{FF2B5EF4-FFF2-40B4-BE49-F238E27FC236}">
                <a16:creationId xmlns:a16="http://schemas.microsoft.com/office/drawing/2014/main" id="{1C76E15C-8063-441E-A2E0-1EBFFF54D9CB}"/>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3872223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caption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760" y="857435"/>
            <a:ext cx="3640451" cy="2362253"/>
          </a:xfrm>
          <a:prstGeom prst="rect">
            <a:avLst/>
          </a:prstGeom>
        </p:spPr>
        <p:txBody>
          <a:bodyPr/>
          <a:lstStyle>
            <a:lvl1pPr>
              <a:defRPr sz="3300">
                <a:solidFill>
                  <a:srgbClr val="4E008E"/>
                </a:solidFill>
              </a:defRPr>
            </a:lvl1pPr>
          </a:lstStyle>
          <a:p>
            <a:r>
              <a:rPr lang="en-GB" noProof="0"/>
              <a:t>This is a place for a longer text that goes on for three or more lines</a:t>
            </a:r>
          </a:p>
        </p:txBody>
      </p:sp>
      <p:sp>
        <p:nvSpPr>
          <p:cNvPr id="11" name="Content Placeholder 2">
            <a:extLst>
              <a:ext uri="{FF2B5EF4-FFF2-40B4-BE49-F238E27FC236}">
                <a16:creationId xmlns:a16="http://schemas.microsoft.com/office/drawing/2014/main" id="{CB8C4556-08AF-304E-8426-06F9F8EFFA15}"/>
              </a:ext>
            </a:extLst>
          </p:cNvPr>
          <p:cNvSpPr>
            <a:spLocks noGrp="1"/>
          </p:cNvSpPr>
          <p:nvPr>
            <p:ph idx="1"/>
          </p:nvPr>
        </p:nvSpPr>
        <p:spPr>
          <a:xfrm>
            <a:off x="4521200" y="984344"/>
            <a:ext cx="3780000" cy="366801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Date Placeholder 3">
            <a:extLst>
              <a:ext uri="{FF2B5EF4-FFF2-40B4-BE49-F238E27FC236}">
                <a16:creationId xmlns:a16="http://schemas.microsoft.com/office/drawing/2014/main" id="{D17F52D9-8B1E-4F7F-AA8C-39AD4EB471D1}"/>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5E138B52-6B02-4D8C-8BB7-0232EAD7C182}" type="datetime1">
              <a:rPr lang="en-US" smtClean="0"/>
              <a:t>11/20/23</a:t>
            </a:fld>
            <a:endParaRPr lang="en-US"/>
          </a:p>
        </p:txBody>
      </p:sp>
      <p:sp>
        <p:nvSpPr>
          <p:cNvPr id="13" name="Slide Number Placeholder 5">
            <a:extLst>
              <a:ext uri="{FF2B5EF4-FFF2-40B4-BE49-F238E27FC236}">
                <a16:creationId xmlns:a16="http://schemas.microsoft.com/office/drawing/2014/main" id="{EB5273A0-B2DF-4C71-84F5-8A0CABCD51C5}"/>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7" name="Footer Placeholder 10">
            <a:extLst>
              <a:ext uri="{FF2B5EF4-FFF2-40B4-BE49-F238E27FC236}">
                <a16:creationId xmlns:a16="http://schemas.microsoft.com/office/drawing/2014/main" id="{D3A36DE0-5C27-4F2F-B628-D82AEFA8D893}"/>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2780249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caption - purple">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D4B79723-8A28-41DA-8158-47C40BEA1162}"/>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hasCustomPrompt="1"/>
          </p:nvPr>
        </p:nvSpPr>
        <p:spPr>
          <a:xfrm>
            <a:off x="449359" y="847292"/>
            <a:ext cx="3640451" cy="2362253"/>
          </a:xfrm>
          <a:prstGeom prst="rect">
            <a:avLst/>
          </a:prstGeom>
        </p:spPr>
        <p:txBody>
          <a:bodyPr/>
          <a:lstStyle>
            <a:lvl1pPr>
              <a:defRPr sz="3300">
                <a:solidFill>
                  <a:schemeClr val="bg1"/>
                </a:solidFill>
              </a:defRPr>
            </a:lvl1pPr>
          </a:lstStyle>
          <a:p>
            <a:r>
              <a:rPr lang="en-GB" noProof="0"/>
              <a:t>This is a place for a longer text that goes on for three or more lines</a:t>
            </a:r>
          </a:p>
        </p:txBody>
      </p:sp>
      <p:sp>
        <p:nvSpPr>
          <p:cNvPr id="11" name="Content Placeholder 2">
            <a:extLst>
              <a:ext uri="{FF2B5EF4-FFF2-40B4-BE49-F238E27FC236}">
                <a16:creationId xmlns:a16="http://schemas.microsoft.com/office/drawing/2014/main" id="{CB8C4556-08AF-304E-8426-06F9F8EFFA15}"/>
              </a:ext>
            </a:extLst>
          </p:cNvPr>
          <p:cNvSpPr>
            <a:spLocks noGrp="1"/>
          </p:cNvSpPr>
          <p:nvPr>
            <p:ph idx="1"/>
          </p:nvPr>
        </p:nvSpPr>
        <p:spPr>
          <a:xfrm>
            <a:off x="4514853" y="990697"/>
            <a:ext cx="3780000" cy="366801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Footer Placeholder 4">
            <a:extLst>
              <a:ext uri="{FF2B5EF4-FFF2-40B4-BE49-F238E27FC236}">
                <a16:creationId xmlns:a16="http://schemas.microsoft.com/office/drawing/2014/main" id="{20B3E6F3-32BA-42D1-BB7C-49EDFDFBC238}"/>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9" name="Date Placeholder 3">
            <a:extLst>
              <a:ext uri="{FF2B5EF4-FFF2-40B4-BE49-F238E27FC236}">
                <a16:creationId xmlns:a16="http://schemas.microsoft.com/office/drawing/2014/main" id="{162A019B-6E71-4FF6-8233-F4C956257586}"/>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A4BC4243-8635-4343-9963-122A8E525B45}" type="datetime1">
              <a:rPr lang="en-US" smtClean="0"/>
              <a:t>11/20/23</a:t>
            </a:fld>
            <a:endParaRPr lang="en-US"/>
          </a:p>
        </p:txBody>
      </p:sp>
      <p:sp>
        <p:nvSpPr>
          <p:cNvPr id="10" name="Slide Number Placeholder 5">
            <a:extLst>
              <a:ext uri="{FF2B5EF4-FFF2-40B4-BE49-F238E27FC236}">
                <a16:creationId xmlns:a16="http://schemas.microsoft.com/office/drawing/2014/main" id="{2D7264E8-D67F-450D-B5B3-7C3FE5CFB210}"/>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24615572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ig caption and picture - whit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33A1E0F-9E5E-9745-BEF2-2CE041671C63}"/>
              </a:ext>
            </a:extLst>
          </p:cNvPr>
          <p:cNvSpPr>
            <a:spLocks noGrp="1"/>
          </p:cNvSpPr>
          <p:nvPr>
            <p:ph type="pic" sz="quarter" idx="14"/>
          </p:nvPr>
        </p:nvSpPr>
        <p:spPr>
          <a:xfrm>
            <a:off x="4152901" y="681037"/>
            <a:ext cx="4577954" cy="3961322"/>
          </a:xfrm>
        </p:spPr>
        <p:txBody>
          <a:bodyPr/>
          <a:lstStyle>
            <a:lvl1pPr marL="0" indent="0" algn="ctr">
              <a:buNone/>
              <a:defRPr>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a:xfrm>
            <a:off x="315533" y="594300"/>
            <a:ext cx="3718223" cy="1431952"/>
          </a:xfrm>
          <a:prstGeom prst="rect">
            <a:avLst/>
          </a:prstGeom>
        </p:spPr>
        <p:txBody>
          <a:bodyPr/>
          <a:lstStyle>
            <a:lvl1pPr>
              <a:defRPr sz="3300">
                <a:solidFill>
                  <a:schemeClr val="tx1"/>
                </a:solidFill>
              </a:defRPr>
            </a:lvl1pPr>
          </a:lstStyle>
          <a:p>
            <a:r>
              <a:rPr lang="en-GB" noProof="0"/>
              <a:t>This is a place for a longer text with big font</a:t>
            </a:r>
          </a:p>
        </p:txBody>
      </p:sp>
      <p:sp>
        <p:nvSpPr>
          <p:cNvPr id="8" name="Content Placeholder 2">
            <a:extLst>
              <a:ext uri="{FF2B5EF4-FFF2-40B4-BE49-F238E27FC236}">
                <a16:creationId xmlns:a16="http://schemas.microsoft.com/office/drawing/2014/main" id="{733E05CB-C7A1-A342-B41E-5EE8CD4216AE}"/>
              </a:ext>
            </a:extLst>
          </p:cNvPr>
          <p:cNvSpPr>
            <a:spLocks noGrp="1"/>
          </p:cNvSpPr>
          <p:nvPr>
            <p:ph idx="13"/>
          </p:nvPr>
        </p:nvSpPr>
        <p:spPr>
          <a:xfrm>
            <a:off x="396274" y="2220012"/>
            <a:ext cx="3637483" cy="24223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Date Placeholder 3">
            <a:extLst>
              <a:ext uri="{FF2B5EF4-FFF2-40B4-BE49-F238E27FC236}">
                <a16:creationId xmlns:a16="http://schemas.microsoft.com/office/drawing/2014/main" id="{184F16D1-C984-4655-8258-D6EF6AF7DF68}"/>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77D618E5-AF34-4DCF-B726-D930C9116672}" type="datetime1">
              <a:rPr lang="en-US" smtClean="0"/>
              <a:t>11/20/23</a:t>
            </a:fld>
            <a:endParaRPr lang="en-US"/>
          </a:p>
        </p:txBody>
      </p:sp>
      <p:sp>
        <p:nvSpPr>
          <p:cNvPr id="15" name="Slide Number Placeholder 5">
            <a:extLst>
              <a:ext uri="{FF2B5EF4-FFF2-40B4-BE49-F238E27FC236}">
                <a16:creationId xmlns:a16="http://schemas.microsoft.com/office/drawing/2014/main" id="{70ACAF84-7C25-4838-BB2E-3953315E6609}"/>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0" name="Footer Placeholder 10">
            <a:extLst>
              <a:ext uri="{FF2B5EF4-FFF2-40B4-BE49-F238E27FC236}">
                <a16:creationId xmlns:a16="http://schemas.microsoft.com/office/drawing/2014/main" id="{7F734B17-F190-4E9B-912E-CA33643B1B5B}"/>
              </a:ext>
            </a:extLst>
          </p:cNvPr>
          <p:cNvSpPr>
            <a:spLocks noGrp="1"/>
          </p:cNvSpPr>
          <p:nvPr>
            <p:ph type="ftr" sz="quarter" idx="15"/>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42763100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g caption and picture - purple">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782EC1E3-2963-4D1C-A09D-168216C669EB}"/>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8" name="Content Placeholder 2">
            <a:extLst>
              <a:ext uri="{FF2B5EF4-FFF2-40B4-BE49-F238E27FC236}">
                <a16:creationId xmlns:a16="http://schemas.microsoft.com/office/drawing/2014/main" id="{733E05CB-C7A1-A342-B41E-5EE8CD4216AE}"/>
              </a:ext>
            </a:extLst>
          </p:cNvPr>
          <p:cNvSpPr>
            <a:spLocks noGrp="1"/>
          </p:cNvSpPr>
          <p:nvPr>
            <p:ph idx="13"/>
          </p:nvPr>
        </p:nvSpPr>
        <p:spPr>
          <a:xfrm>
            <a:off x="395171" y="2220013"/>
            <a:ext cx="3642969" cy="241686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Picture Placeholder 8">
            <a:extLst>
              <a:ext uri="{FF2B5EF4-FFF2-40B4-BE49-F238E27FC236}">
                <a16:creationId xmlns:a16="http://schemas.microsoft.com/office/drawing/2014/main" id="{933A1E0F-9E5E-9745-BEF2-2CE041671C63}"/>
              </a:ext>
            </a:extLst>
          </p:cNvPr>
          <p:cNvSpPr>
            <a:spLocks noGrp="1"/>
          </p:cNvSpPr>
          <p:nvPr>
            <p:ph type="pic" sz="quarter" idx="14"/>
          </p:nvPr>
        </p:nvSpPr>
        <p:spPr>
          <a:xfrm>
            <a:off x="4146551" y="681038"/>
            <a:ext cx="4584304" cy="3954971"/>
          </a:xfrm>
        </p:spPr>
        <p:txBody>
          <a:bodyPr/>
          <a:lstStyle>
            <a:lvl1pPr marL="0" indent="0" algn="ctr">
              <a:buNone/>
              <a:defRPr>
                <a:solidFill>
                  <a:schemeClr val="bg1"/>
                </a:solidFill>
              </a:defRPr>
            </a:lvl1pPr>
          </a:lstStyle>
          <a:p>
            <a:r>
              <a:rPr lang="en-US"/>
              <a:t>Click icon to add picture</a:t>
            </a:r>
            <a:endParaRPr lang="en-US" dirty="0"/>
          </a:p>
        </p:txBody>
      </p:sp>
      <p:sp>
        <p:nvSpPr>
          <p:cNvPr id="2" name="Title 1"/>
          <p:cNvSpPr>
            <a:spLocks noGrp="1"/>
          </p:cNvSpPr>
          <p:nvPr>
            <p:ph type="title" hasCustomPrompt="1"/>
          </p:nvPr>
        </p:nvSpPr>
        <p:spPr>
          <a:xfrm>
            <a:off x="321500" y="581744"/>
            <a:ext cx="3716639" cy="1431952"/>
          </a:xfrm>
          <a:prstGeom prst="rect">
            <a:avLst/>
          </a:prstGeom>
        </p:spPr>
        <p:txBody>
          <a:bodyPr/>
          <a:lstStyle>
            <a:lvl1pPr>
              <a:defRPr sz="3300">
                <a:solidFill>
                  <a:schemeClr val="bg1"/>
                </a:solidFill>
              </a:defRPr>
            </a:lvl1pPr>
          </a:lstStyle>
          <a:p>
            <a:r>
              <a:rPr lang="en-GB" noProof="0"/>
              <a:t>This is a place for a longer text with big font</a:t>
            </a:r>
          </a:p>
        </p:txBody>
      </p:sp>
      <p:sp>
        <p:nvSpPr>
          <p:cNvPr id="10" name="Footer Placeholder 4">
            <a:extLst>
              <a:ext uri="{FF2B5EF4-FFF2-40B4-BE49-F238E27FC236}">
                <a16:creationId xmlns:a16="http://schemas.microsoft.com/office/drawing/2014/main" id="{835FED0F-203A-4399-B1A6-E36F6BDBF2CE}"/>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1" name="Date Placeholder 3">
            <a:extLst>
              <a:ext uri="{FF2B5EF4-FFF2-40B4-BE49-F238E27FC236}">
                <a16:creationId xmlns:a16="http://schemas.microsoft.com/office/drawing/2014/main" id="{C7E17269-133F-4041-8E1C-C34F81D99EAB}"/>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84ADD0AB-E908-41D1-960B-5050CCE0B002}" type="datetime1">
              <a:rPr lang="en-US" smtClean="0"/>
              <a:t>11/20/23</a:t>
            </a:fld>
            <a:endParaRPr lang="en-US"/>
          </a:p>
        </p:txBody>
      </p:sp>
      <p:sp>
        <p:nvSpPr>
          <p:cNvPr id="15" name="Slide Number Placeholder 5">
            <a:extLst>
              <a:ext uri="{FF2B5EF4-FFF2-40B4-BE49-F238E27FC236}">
                <a16:creationId xmlns:a16="http://schemas.microsoft.com/office/drawing/2014/main" id="{509F9ABA-0045-4D3B-9E43-6CE8DD7F644D}"/>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30551374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s and text_1 - whit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83AB547-0C6F-394C-8BEF-5A6F3FBAF0D7}"/>
              </a:ext>
            </a:extLst>
          </p:cNvPr>
          <p:cNvSpPr>
            <a:spLocks noGrp="1"/>
          </p:cNvSpPr>
          <p:nvPr>
            <p:ph type="title"/>
          </p:nvPr>
        </p:nvSpPr>
        <p:spPr>
          <a:xfrm>
            <a:off x="310684" y="681037"/>
            <a:ext cx="7880023" cy="486966"/>
          </a:xfrm>
          <a:prstGeom prst="rect">
            <a:avLst/>
          </a:prstGeom>
        </p:spPr>
        <p:txBody>
          <a:bodyPr anchor="t" anchorCtr="0"/>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C779FD3A-6E17-1D47-8E91-0B127B4332FC}"/>
              </a:ext>
            </a:extLst>
          </p:cNvPr>
          <p:cNvSpPr>
            <a:spLocks noGrp="1"/>
          </p:cNvSpPr>
          <p:nvPr>
            <p:ph type="pic" sz="quarter" idx="14"/>
          </p:nvPr>
        </p:nvSpPr>
        <p:spPr>
          <a:xfrm>
            <a:off x="396809" y="1448991"/>
            <a:ext cx="1876865" cy="1142728"/>
          </a:xfrm>
        </p:spPr>
        <p:txBody>
          <a:bodyPr/>
          <a:lstStyle>
            <a:lvl1pPr>
              <a:defRPr>
                <a:solidFill>
                  <a:schemeClr val="tx1"/>
                </a:solidFill>
              </a:defRPr>
            </a:lvl1pPr>
          </a:lstStyle>
          <a:p>
            <a:r>
              <a:rPr lang="en-US"/>
              <a:t>Click icon to add picture</a:t>
            </a:r>
            <a:endParaRPr lang="fi-FI" dirty="0"/>
          </a:p>
        </p:txBody>
      </p:sp>
      <p:sp>
        <p:nvSpPr>
          <p:cNvPr id="16" name="Text Placeholder 15">
            <a:extLst>
              <a:ext uri="{FF2B5EF4-FFF2-40B4-BE49-F238E27FC236}">
                <a16:creationId xmlns:a16="http://schemas.microsoft.com/office/drawing/2014/main" id="{F8C0298E-F14A-6845-92C8-38BD03C68323}"/>
              </a:ext>
            </a:extLst>
          </p:cNvPr>
          <p:cNvSpPr>
            <a:spLocks noGrp="1"/>
          </p:cNvSpPr>
          <p:nvPr>
            <p:ph type="body" sz="quarter" idx="15"/>
          </p:nvPr>
        </p:nvSpPr>
        <p:spPr>
          <a:xfrm>
            <a:off x="396809" y="2591720"/>
            <a:ext cx="1876865" cy="1975247"/>
          </a:xfrm>
          <a:solidFill>
            <a:srgbClr val="EFEFEF"/>
          </a:solidFill>
        </p:spPr>
        <p:txBody>
          <a:bodyPr lIns="144000" tIns="216000" rIns="144000" bIns="216000">
            <a:noAutofit/>
          </a:bodyPr>
          <a:lstStyle>
            <a:lvl1pPr marL="0" indent="0">
              <a:lnSpc>
                <a:spcPct val="100000"/>
              </a:lnSpc>
              <a:buNone/>
              <a:defRPr sz="1200">
                <a:solidFill>
                  <a:schemeClr val="tx1"/>
                </a:solidFill>
              </a:defRPr>
            </a:lvl1pPr>
            <a:lvl2pPr marL="235738" indent="0">
              <a:lnSpc>
                <a:spcPct val="100000"/>
              </a:lnSpc>
              <a:buNone/>
              <a:defRPr sz="1200">
                <a:solidFill>
                  <a:schemeClr val="tx1"/>
                </a:solidFill>
              </a:defRPr>
            </a:lvl2pPr>
            <a:lvl3pPr marL="503623" indent="0">
              <a:lnSpc>
                <a:spcPct val="100000"/>
              </a:lnSpc>
              <a:buNone/>
              <a:defRPr sz="1200">
                <a:solidFill>
                  <a:schemeClr val="tx1"/>
                </a:solidFill>
              </a:defRPr>
            </a:lvl3pPr>
            <a:lvl4pPr marL="770315" indent="0">
              <a:lnSpc>
                <a:spcPct val="100000"/>
              </a:lnSpc>
              <a:buNone/>
              <a:defRPr sz="1200">
                <a:solidFill>
                  <a:schemeClr val="tx1"/>
                </a:solidFill>
              </a:defRPr>
            </a:lvl4pPr>
            <a:lvl5pPr marL="1002481" indent="0">
              <a:lnSpc>
                <a:spcPct val="100000"/>
              </a:lnSpc>
              <a:buNone/>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7" name="Picture Placeholder 6">
            <a:extLst>
              <a:ext uri="{FF2B5EF4-FFF2-40B4-BE49-F238E27FC236}">
                <a16:creationId xmlns:a16="http://schemas.microsoft.com/office/drawing/2014/main" id="{558BD131-E1E6-6B4A-8A43-7499BB4F444B}"/>
              </a:ext>
            </a:extLst>
          </p:cNvPr>
          <p:cNvSpPr>
            <a:spLocks noGrp="1"/>
          </p:cNvSpPr>
          <p:nvPr>
            <p:ph type="pic" sz="quarter" idx="16"/>
          </p:nvPr>
        </p:nvSpPr>
        <p:spPr>
          <a:xfrm>
            <a:off x="2402888" y="1448991"/>
            <a:ext cx="1876865" cy="1142728"/>
          </a:xfrm>
        </p:spPr>
        <p:txBody>
          <a:bodyPr/>
          <a:lstStyle/>
          <a:p>
            <a:r>
              <a:rPr lang="en-US"/>
              <a:t>Click icon to add picture</a:t>
            </a:r>
            <a:endParaRPr lang="fi-FI" dirty="0"/>
          </a:p>
        </p:txBody>
      </p:sp>
      <p:sp>
        <p:nvSpPr>
          <p:cNvPr id="18" name="Text Placeholder 15">
            <a:extLst>
              <a:ext uri="{FF2B5EF4-FFF2-40B4-BE49-F238E27FC236}">
                <a16:creationId xmlns:a16="http://schemas.microsoft.com/office/drawing/2014/main" id="{97DB071B-9088-9940-8EEF-A7349739FAA7}"/>
              </a:ext>
            </a:extLst>
          </p:cNvPr>
          <p:cNvSpPr>
            <a:spLocks noGrp="1"/>
          </p:cNvSpPr>
          <p:nvPr>
            <p:ph type="body" sz="quarter" idx="17"/>
          </p:nvPr>
        </p:nvSpPr>
        <p:spPr>
          <a:xfrm>
            <a:off x="2402888" y="2591720"/>
            <a:ext cx="1876865" cy="1975247"/>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9" name="Picture Placeholder 6">
            <a:extLst>
              <a:ext uri="{FF2B5EF4-FFF2-40B4-BE49-F238E27FC236}">
                <a16:creationId xmlns:a16="http://schemas.microsoft.com/office/drawing/2014/main" id="{D91EB564-08EC-084A-85ED-67955978534A}"/>
              </a:ext>
            </a:extLst>
          </p:cNvPr>
          <p:cNvSpPr>
            <a:spLocks noGrp="1"/>
          </p:cNvSpPr>
          <p:nvPr>
            <p:ph type="pic" sz="quarter" idx="18"/>
          </p:nvPr>
        </p:nvSpPr>
        <p:spPr>
          <a:xfrm>
            <a:off x="4399637" y="1448991"/>
            <a:ext cx="1876865" cy="1142728"/>
          </a:xfrm>
        </p:spPr>
        <p:txBody>
          <a:bodyPr/>
          <a:lstStyle/>
          <a:p>
            <a:r>
              <a:rPr lang="en-US"/>
              <a:t>Click icon to add picture</a:t>
            </a:r>
            <a:endParaRPr lang="fi-FI" dirty="0"/>
          </a:p>
        </p:txBody>
      </p:sp>
      <p:sp>
        <p:nvSpPr>
          <p:cNvPr id="20" name="Text Placeholder 15">
            <a:extLst>
              <a:ext uri="{FF2B5EF4-FFF2-40B4-BE49-F238E27FC236}">
                <a16:creationId xmlns:a16="http://schemas.microsoft.com/office/drawing/2014/main" id="{D5E66258-07E1-E642-A305-89957CDCCFED}"/>
              </a:ext>
            </a:extLst>
          </p:cNvPr>
          <p:cNvSpPr>
            <a:spLocks noGrp="1"/>
          </p:cNvSpPr>
          <p:nvPr>
            <p:ph type="body" sz="quarter" idx="19"/>
          </p:nvPr>
        </p:nvSpPr>
        <p:spPr>
          <a:xfrm>
            <a:off x="4399637" y="2591720"/>
            <a:ext cx="1876865" cy="1975247"/>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1" name="Picture Placeholder 6">
            <a:extLst>
              <a:ext uri="{FF2B5EF4-FFF2-40B4-BE49-F238E27FC236}">
                <a16:creationId xmlns:a16="http://schemas.microsoft.com/office/drawing/2014/main" id="{DDAC2486-1BBC-E148-8A6A-A96E0924C82A}"/>
              </a:ext>
            </a:extLst>
          </p:cNvPr>
          <p:cNvSpPr>
            <a:spLocks noGrp="1"/>
          </p:cNvSpPr>
          <p:nvPr>
            <p:ph type="pic" sz="quarter" idx="20"/>
          </p:nvPr>
        </p:nvSpPr>
        <p:spPr>
          <a:xfrm>
            <a:off x="6396386" y="1450395"/>
            <a:ext cx="1876865" cy="1142728"/>
          </a:xfrm>
        </p:spPr>
        <p:txBody>
          <a:bodyPr/>
          <a:lstStyle/>
          <a:p>
            <a:r>
              <a:rPr lang="en-US"/>
              <a:t>Click icon to add picture</a:t>
            </a:r>
            <a:endParaRPr lang="fi-FI" dirty="0"/>
          </a:p>
        </p:txBody>
      </p:sp>
      <p:sp>
        <p:nvSpPr>
          <p:cNvPr id="22" name="Text Placeholder 15">
            <a:extLst>
              <a:ext uri="{FF2B5EF4-FFF2-40B4-BE49-F238E27FC236}">
                <a16:creationId xmlns:a16="http://schemas.microsoft.com/office/drawing/2014/main" id="{1A3268F3-BC79-314A-9049-89ABFE488563}"/>
              </a:ext>
            </a:extLst>
          </p:cNvPr>
          <p:cNvSpPr>
            <a:spLocks noGrp="1"/>
          </p:cNvSpPr>
          <p:nvPr>
            <p:ph type="body" sz="quarter" idx="21"/>
          </p:nvPr>
        </p:nvSpPr>
        <p:spPr>
          <a:xfrm>
            <a:off x="6396386" y="2593124"/>
            <a:ext cx="1876865" cy="1975247"/>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4" name="Date Placeholder 3">
            <a:extLst>
              <a:ext uri="{FF2B5EF4-FFF2-40B4-BE49-F238E27FC236}">
                <a16:creationId xmlns:a16="http://schemas.microsoft.com/office/drawing/2014/main" id="{36BEA95B-149A-4378-99A8-4A3778EC0E29}"/>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702F3714-0658-4725-8258-C88D9CD3626A}" type="datetime1">
              <a:rPr lang="en-US" smtClean="0"/>
              <a:t>11/20/23</a:t>
            </a:fld>
            <a:endParaRPr lang="en-US"/>
          </a:p>
        </p:txBody>
      </p:sp>
      <p:sp>
        <p:nvSpPr>
          <p:cNvPr id="26" name="Slide Number Placeholder 5">
            <a:extLst>
              <a:ext uri="{FF2B5EF4-FFF2-40B4-BE49-F238E27FC236}">
                <a16:creationId xmlns:a16="http://schemas.microsoft.com/office/drawing/2014/main" id="{CEF878AF-8D06-4EF3-883F-34F2EFF16D5A}"/>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4" name="Footer Placeholder 10">
            <a:extLst>
              <a:ext uri="{FF2B5EF4-FFF2-40B4-BE49-F238E27FC236}">
                <a16:creationId xmlns:a16="http://schemas.microsoft.com/office/drawing/2014/main" id="{5FB341E1-B4C6-4A8F-95EC-40D3CF9664A3}"/>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19090746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ictures and text_2 - whit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83AB547-0C6F-394C-8BEF-5A6F3FBAF0D7}"/>
              </a:ext>
            </a:extLst>
          </p:cNvPr>
          <p:cNvSpPr>
            <a:spLocks noGrp="1"/>
          </p:cNvSpPr>
          <p:nvPr>
            <p:ph type="title"/>
          </p:nvPr>
        </p:nvSpPr>
        <p:spPr>
          <a:xfrm>
            <a:off x="310684" y="681037"/>
            <a:ext cx="7880023" cy="486966"/>
          </a:xfrm>
          <a:prstGeom prst="rect">
            <a:avLst/>
          </a:prstGeom>
        </p:spPr>
        <p:txBody>
          <a:bodyPr anchor="t" anchorCtr="0"/>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C779FD3A-6E17-1D47-8E91-0B127B4332FC}"/>
              </a:ext>
            </a:extLst>
          </p:cNvPr>
          <p:cNvSpPr>
            <a:spLocks noGrp="1"/>
          </p:cNvSpPr>
          <p:nvPr>
            <p:ph type="pic" sz="quarter" idx="14"/>
          </p:nvPr>
        </p:nvSpPr>
        <p:spPr>
          <a:xfrm>
            <a:off x="396810" y="1448992"/>
            <a:ext cx="2423917" cy="1195412"/>
          </a:xfrm>
        </p:spPr>
        <p:txBody>
          <a:bodyPr>
            <a:noAutofit/>
          </a:bodyPr>
          <a:lstStyle/>
          <a:p>
            <a:r>
              <a:rPr lang="en-US"/>
              <a:t>Click icon to add picture</a:t>
            </a:r>
            <a:endParaRPr lang="fi-FI" dirty="0"/>
          </a:p>
        </p:txBody>
      </p:sp>
      <p:sp>
        <p:nvSpPr>
          <p:cNvPr id="16" name="Text Placeholder 15">
            <a:extLst>
              <a:ext uri="{FF2B5EF4-FFF2-40B4-BE49-F238E27FC236}">
                <a16:creationId xmlns:a16="http://schemas.microsoft.com/office/drawing/2014/main" id="{F8C0298E-F14A-6845-92C8-38BD03C68323}"/>
              </a:ext>
            </a:extLst>
          </p:cNvPr>
          <p:cNvSpPr>
            <a:spLocks noGrp="1"/>
          </p:cNvSpPr>
          <p:nvPr>
            <p:ph type="body" sz="quarter" idx="15"/>
          </p:nvPr>
        </p:nvSpPr>
        <p:spPr>
          <a:xfrm>
            <a:off x="396810" y="2591720"/>
            <a:ext cx="2423917" cy="2066313"/>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8" name="Picture Placeholder 6">
            <a:extLst>
              <a:ext uri="{FF2B5EF4-FFF2-40B4-BE49-F238E27FC236}">
                <a16:creationId xmlns:a16="http://schemas.microsoft.com/office/drawing/2014/main" id="{5111911C-6CB3-AD44-A987-239427CE4085}"/>
              </a:ext>
            </a:extLst>
          </p:cNvPr>
          <p:cNvSpPr>
            <a:spLocks noGrp="1"/>
          </p:cNvSpPr>
          <p:nvPr>
            <p:ph type="pic" sz="quarter" idx="16"/>
          </p:nvPr>
        </p:nvSpPr>
        <p:spPr>
          <a:xfrm>
            <a:off x="2977342" y="1448992"/>
            <a:ext cx="2423917" cy="1195412"/>
          </a:xfrm>
        </p:spPr>
        <p:txBody>
          <a:bodyPr>
            <a:noAutofit/>
          </a:bodyPr>
          <a:lstStyle/>
          <a:p>
            <a:r>
              <a:rPr lang="en-US"/>
              <a:t>Click icon to add picture</a:t>
            </a:r>
            <a:endParaRPr lang="fi-FI" dirty="0"/>
          </a:p>
        </p:txBody>
      </p:sp>
      <p:sp>
        <p:nvSpPr>
          <p:cNvPr id="29" name="Text Placeholder 15">
            <a:extLst>
              <a:ext uri="{FF2B5EF4-FFF2-40B4-BE49-F238E27FC236}">
                <a16:creationId xmlns:a16="http://schemas.microsoft.com/office/drawing/2014/main" id="{4B81E064-8551-694A-8FD5-C523BEB10D17}"/>
              </a:ext>
            </a:extLst>
          </p:cNvPr>
          <p:cNvSpPr>
            <a:spLocks noGrp="1"/>
          </p:cNvSpPr>
          <p:nvPr>
            <p:ph type="body" sz="quarter" idx="17"/>
          </p:nvPr>
        </p:nvSpPr>
        <p:spPr>
          <a:xfrm>
            <a:off x="2977342" y="2591720"/>
            <a:ext cx="2423917" cy="2066313"/>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0" name="Picture Placeholder 6">
            <a:extLst>
              <a:ext uri="{FF2B5EF4-FFF2-40B4-BE49-F238E27FC236}">
                <a16:creationId xmlns:a16="http://schemas.microsoft.com/office/drawing/2014/main" id="{E37D0D04-EE41-5F42-BA3B-67ED3166C673}"/>
              </a:ext>
            </a:extLst>
          </p:cNvPr>
          <p:cNvSpPr>
            <a:spLocks noGrp="1"/>
          </p:cNvSpPr>
          <p:nvPr>
            <p:ph type="pic" sz="quarter" idx="18"/>
          </p:nvPr>
        </p:nvSpPr>
        <p:spPr>
          <a:xfrm>
            <a:off x="5557875" y="1448992"/>
            <a:ext cx="2423917" cy="1195412"/>
          </a:xfrm>
        </p:spPr>
        <p:txBody>
          <a:bodyPr>
            <a:noAutofit/>
          </a:bodyPr>
          <a:lstStyle/>
          <a:p>
            <a:r>
              <a:rPr lang="en-US"/>
              <a:t>Click icon to add picture</a:t>
            </a:r>
            <a:endParaRPr lang="fi-FI" dirty="0"/>
          </a:p>
        </p:txBody>
      </p:sp>
      <p:sp>
        <p:nvSpPr>
          <p:cNvPr id="31" name="Text Placeholder 15">
            <a:extLst>
              <a:ext uri="{FF2B5EF4-FFF2-40B4-BE49-F238E27FC236}">
                <a16:creationId xmlns:a16="http://schemas.microsoft.com/office/drawing/2014/main" id="{C7609D31-2B9E-9841-9A07-1A4FC7045736}"/>
              </a:ext>
            </a:extLst>
          </p:cNvPr>
          <p:cNvSpPr>
            <a:spLocks noGrp="1"/>
          </p:cNvSpPr>
          <p:nvPr>
            <p:ph type="body" sz="quarter" idx="19"/>
          </p:nvPr>
        </p:nvSpPr>
        <p:spPr>
          <a:xfrm>
            <a:off x="5557875" y="2591720"/>
            <a:ext cx="2423917" cy="2066313"/>
          </a:xfrm>
          <a:solidFill>
            <a:srgbClr val="EFEFEF"/>
          </a:solidFill>
        </p:spPr>
        <p:txBody>
          <a:bodyPr lIns="144000" tIns="216000" rIns="144000" bIns="216000">
            <a:noAutofit/>
          </a:bodyPr>
          <a:lstStyle>
            <a:lvl1pPr marL="0" indent="0">
              <a:lnSpc>
                <a:spcPct val="100000"/>
              </a:lnSpc>
              <a:buNone/>
              <a:defRPr sz="1200"/>
            </a:lvl1pPr>
            <a:lvl2pPr marL="235738" indent="0">
              <a:lnSpc>
                <a:spcPct val="100000"/>
              </a:lnSpc>
              <a:buNone/>
              <a:defRPr sz="1200"/>
            </a:lvl2pPr>
            <a:lvl3pPr marL="503623" indent="0">
              <a:lnSpc>
                <a:spcPct val="100000"/>
              </a:lnSpc>
              <a:buNone/>
              <a:defRPr sz="1200"/>
            </a:lvl3pPr>
            <a:lvl4pPr marL="770315" indent="0">
              <a:lnSpc>
                <a:spcPct val="100000"/>
              </a:lnSpc>
              <a:buNone/>
              <a:defRPr sz="1200"/>
            </a:lvl4pPr>
            <a:lvl5pPr marL="1002481" indent="0">
              <a:lnSpc>
                <a:spcPct val="100000"/>
              </a:lnSpc>
              <a:buNone/>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Date Placeholder 3">
            <a:extLst>
              <a:ext uri="{FF2B5EF4-FFF2-40B4-BE49-F238E27FC236}">
                <a16:creationId xmlns:a16="http://schemas.microsoft.com/office/drawing/2014/main" id="{A32E84F1-B479-4DA5-B79A-E1AAD0184436}"/>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A2C1EB96-2EA9-46EA-9A12-A48D61847BBC}" type="datetime1">
              <a:rPr lang="en-US" smtClean="0"/>
              <a:t>11/20/23</a:t>
            </a:fld>
            <a:endParaRPr lang="en-US"/>
          </a:p>
        </p:txBody>
      </p:sp>
      <p:sp>
        <p:nvSpPr>
          <p:cNvPr id="15" name="Slide Number Placeholder 5">
            <a:extLst>
              <a:ext uri="{FF2B5EF4-FFF2-40B4-BE49-F238E27FC236}">
                <a16:creationId xmlns:a16="http://schemas.microsoft.com/office/drawing/2014/main" id="{8DBF1F0F-97EF-4D74-A4D0-217EA478DC08}"/>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2" name="Footer Placeholder 10">
            <a:extLst>
              <a:ext uri="{FF2B5EF4-FFF2-40B4-BE49-F238E27FC236}">
                <a16:creationId xmlns:a16="http://schemas.microsoft.com/office/drawing/2014/main" id="{74C35F04-76D4-4B98-A67F-2CB880FD6A98}"/>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25682844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 whit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95A594-3BD2-D54E-93FD-6F7FCA50C312}"/>
              </a:ext>
            </a:extLst>
          </p:cNvPr>
          <p:cNvSpPr>
            <a:spLocks noGrp="1"/>
          </p:cNvSpPr>
          <p:nvPr>
            <p:ph type="title" hasCustomPrompt="1"/>
          </p:nvPr>
        </p:nvSpPr>
        <p:spPr>
          <a:xfrm>
            <a:off x="501255" y="2126855"/>
            <a:ext cx="7995188" cy="1365647"/>
          </a:xfrm>
          <a:prstGeom prst="rect">
            <a:avLst/>
          </a:prstGeom>
        </p:spPr>
        <p:txBody>
          <a:bodyPr anchor="b" anchorCtr="0">
            <a:noAutofit/>
          </a:bodyPr>
          <a:lstStyle>
            <a:lvl1pPr algn="r">
              <a:defRPr sz="4050">
                <a:solidFill>
                  <a:srgbClr val="4E008E"/>
                </a:solidFill>
              </a:defRPr>
            </a:lvl1pPr>
          </a:lstStyle>
          <a:p>
            <a:r>
              <a:rPr lang="en-GB" noProof="0"/>
              <a:t>“Insert </a:t>
            </a:r>
            <a:br>
              <a:rPr lang="en-GB" noProof="0"/>
            </a:br>
            <a:r>
              <a:rPr lang="en-GB" noProof="0"/>
              <a:t>text here.”</a:t>
            </a:r>
          </a:p>
        </p:txBody>
      </p:sp>
      <p:sp>
        <p:nvSpPr>
          <p:cNvPr id="13" name="Tekstin paikkamerkki 2"/>
          <p:cNvSpPr>
            <a:spLocks noGrp="1"/>
          </p:cNvSpPr>
          <p:nvPr>
            <p:ph type="body" sz="quarter" idx="11" hasCustomPrompt="1"/>
          </p:nvPr>
        </p:nvSpPr>
        <p:spPr>
          <a:xfrm>
            <a:off x="501254" y="3588542"/>
            <a:ext cx="7995047" cy="1080000"/>
          </a:xfrm>
        </p:spPr>
        <p:txBody>
          <a:bodyPr>
            <a:noAutofit/>
          </a:bodyPr>
          <a:lstStyle>
            <a:lvl1pPr marL="0" indent="0" algn="r">
              <a:buFontTx/>
              <a:buNone/>
              <a:defRPr sz="2400">
                <a:solidFill>
                  <a:srgbClr val="4E008E"/>
                </a:solidFill>
              </a:defRPr>
            </a:lvl1pPr>
            <a:lvl2pPr marL="235738" indent="0" algn="r">
              <a:buFontTx/>
              <a:buNone/>
              <a:defRPr/>
            </a:lvl2pPr>
            <a:lvl3pPr marL="503623" indent="0" algn="r">
              <a:buFontTx/>
              <a:buNone/>
              <a:defRPr/>
            </a:lvl3pPr>
            <a:lvl4pPr marL="770315" indent="0" algn="r">
              <a:buFontTx/>
              <a:buNone/>
              <a:defRPr/>
            </a:lvl4pPr>
            <a:lvl5pPr marL="1002481" indent="0" algn="r">
              <a:buFontTx/>
              <a:buNone/>
              <a:defRPr/>
            </a:lvl5pPr>
          </a:lstStyle>
          <a:p>
            <a:pPr lvl="0"/>
            <a:r>
              <a:rPr lang="en-GB" noProof="0"/>
              <a:t>– Firstname Lastname</a:t>
            </a:r>
          </a:p>
        </p:txBody>
      </p:sp>
      <p:sp>
        <p:nvSpPr>
          <p:cNvPr id="11" name="Date Placeholder 3">
            <a:extLst>
              <a:ext uri="{FF2B5EF4-FFF2-40B4-BE49-F238E27FC236}">
                <a16:creationId xmlns:a16="http://schemas.microsoft.com/office/drawing/2014/main" id="{2D54C215-BF9C-463D-8116-5E5F873B8321}"/>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094B6ABF-E6F5-41B9-BB68-99CB5B28954F}" type="datetime1">
              <a:rPr lang="en-US" smtClean="0"/>
              <a:t>11/20/23</a:t>
            </a:fld>
            <a:endParaRPr lang="en-US"/>
          </a:p>
        </p:txBody>
      </p:sp>
      <p:sp>
        <p:nvSpPr>
          <p:cNvPr id="14" name="Slide Number Placeholder 5">
            <a:extLst>
              <a:ext uri="{FF2B5EF4-FFF2-40B4-BE49-F238E27FC236}">
                <a16:creationId xmlns:a16="http://schemas.microsoft.com/office/drawing/2014/main" id="{822651F8-67AD-4CA7-B5C5-141B94156E99}"/>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8" name="Footer Placeholder 10">
            <a:extLst>
              <a:ext uri="{FF2B5EF4-FFF2-40B4-BE49-F238E27FC236}">
                <a16:creationId xmlns:a16="http://schemas.microsoft.com/office/drawing/2014/main" id="{D38B48EA-3C26-4DE6-8A6F-BD13DFD31C46}"/>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3716475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white">
    <p:spTree>
      <p:nvGrpSpPr>
        <p:cNvPr id="1" name=""/>
        <p:cNvGrpSpPr/>
        <p:nvPr/>
      </p:nvGrpSpPr>
      <p:grpSpPr>
        <a:xfrm>
          <a:off x="0" y="0"/>
          <a:ext cx="0" cy="0"/>
          <a:chOff x="0" y="0"/>
          <a:chExt cx="0" cy="0"/>
        </a:xfrm>
      </p:grpSpPr>
      <p:sp>
        <p:nvSpPr>
          <p:cNvPr id="2" name="Title 1"/>
          <p:cNvSpPr>
            <a:spLocks noGrp="1"/>
          </p:cNvSpPr>
          <p:nvPr>
            <p:ph type="ctrTitle"/>
          </p:nvPr>
        </p:nvSpPr>
        <p:spPr>
          <a:xfrm>
            <a:off x="413149" y="2068200"/>
            <a:ext cx="8317706" cy="1080000"/>
          </a:xfrm>
          <a:prstGeom prst="rect">
            <a:avLst/>
          </a:prstGeom>
        </p:spPr>
        <p:txBody>
          <a:bodyPr anchor="b">
            <a:noAutofit/>
          </a:bodyPr>
          <a:lstStyle>
            <a:lvl1pPr algn="ctr">
              <a:defRPr sz="4050">
                <a:solidFill>
                  <a:srgbClr val="4E008E"/>
                </a:solidFill>
              </a:defRPr>
            </a:lvl1pPr>
          </a:lstStyle>
          <a:p>
            <a:r>
              <a:rPr lang="en-US" noProof="0"/>
              <a:t>Click to edit Master title style</a:t>
            </a:r>
            <a:endParaRPr lang="en-GB" noProof="0"/>
          </a:p>
        </p:txBody>
      </p:sp>
      <p:sp>
        <p:nvSpPr>
          <p:cNvPr id="3" name="Subtitle 2"/>
          <p:cNvSpPr>
            <a:spLocks noGrp="1"/>
          </p:cNvSpPr>
          <p:nvPr>
            <p:ph type="subTitle" idx="1"/>
          </p:nvPr>
        </p:nvSpPr>
        <p:spPr>
          <a:xfrm>
            <a:off x="418193" y="3326400"/>
            <a:ext cx="8312663" cy="1080000"/>
          </a:xfrm>
        </p:spPr>
        <p:txBody>
          <a:bodyPr>
            <a:noAutofit/>
          </a:bodyPr>
          <a:lstStyle>
            <a:lvl1pPr marL="0" indent="0" algn="ctr">
              <a:buNone/>
              <a:defRPr sz="2400">
                <a:solidFill>
                  <a:srgbClr val="4E008E"/>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noProof="0"/>
              <a:t>Click to edit Master subtitle style</a:t>
            </a:r>
            <a:endParaRPr lang="en-GB" noProof="0"/>
          </a:p>
        </p:txBody>
      </p:sp>
      <p:sp>
        <p:nvSpPr>
          <p:cNvPr id="7" name="Footer Placeholder 10">
            <a:extLst>
              <a:ext uri="{FF2B5EF4-FFF2-40B4-BE49-F238E27FC236}">
                <a16:creationId xmlns:a16="http://schemas.microsoft.com/office/drawing/2014/main" id="{B2D621D0-61E7-E946-BBC9-24D91EEA5E2F}"/>
              </a:ext>
            </a:extLst>
          </p:cNvPr>
          <p:cNvSpPr>
            <a:spLocks noGrp="1"/>
          </p:cNvSpPr>
          <p:nvPr>
            <p:ph type="ftr" sz="quarter" idx="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
        <p:nvSpPr>
          <p:cNvPr id="8" name="Date Placeholder 3">
            <a:extLst>
              <a:ext uri="{FF2B5EF4-FFF2-40B4-BE49-F238E27FC236}">
                <a16:creationId xmlns:a16="http://schemas.microsoft.com/office/drawing/2014/main" id="{38BB0235-0F5A-40FA-B663-F054FD106CF2}"/>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5890944A-C7F9-4C1B-8FF9-F45078C69364}" type="datetime1">
              <a:rPr lang="en-US" smtClean="0"/>
              <a:t>11/20/23</a:t>
            </a:fld>
            <a:endParaRPr lang="en-US"/>
          </a:p>
        </p:txBody>
      </p:sp>
      <p:sp>
        <p:nvSpPr>
          <p:cNvPr id="9" name="Slide Number Placeholder 5">
            <a:extLst>
              <a:ext uri="{FF2B5EF4-FFF2-40B4-BE49-F238E27FC236}">
                <a16:creationId xmlns:a16="http://schemas.microsoft.com/office/drawing/2014/main" id="{BE0BDB65-6D51-44F4-970C-428F139C630D}"/>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200921825"/>
      </p:ext>
    </p:extLst>
  </p:cSld>
  <p:clrMapOvr>
    <a:masterClrMapping/>
  </p:clrMapOvr>
  <p:extLst>
    <p:ext uri="{DCECCB84-F9BA-43D5-87BE-67443E8EF086}">
      <p15:sldGuideLst xmlns:p15="http://schemas.microsoft.com/office/powerpoint/2012/main">
        <p15:guide id="1" orient="horz" pos="41" userDrawn="1">
          <p15:clr>
            <a:srgbClr val="FBAE40"/>
          </p15:clr>
        </p15:guide>
        <p15:guide id="2" pos="42" userDrawn="1">
          <p15:clr>
            <a:srgbClr val="FBAE40"/>
          </p15:clr>
        </p15:guide>
        <p15:guide id="3" pos="4278" userDrawn="1">
          <p15:clr>
            <a:srgbClr val="FBAE40"/>
          </p15:clr>
        </p15:guide>
        <p15:guide id="4" orient="horz" pos="238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 purple">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CFF25AA6-74E4-4FDC-97D1-348B884E4510}"/>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11" name="Title 1"/>
          <p:cNvSpPr>
            <a:spLocks noGrp="1"/>
          </p:cNvSpPr>
          <p:nvPr>
            <p:ph type="title" hasCustomPrompt="1"/>
          </p:nvPr>
        </p:nvSpPr>
        <p:spPr>
          <a:xfrm>
            <a:off x="601699" y="2012555"/>
            <a:ext cx="7995188" cy="1365647"/>
          </a:xfrm>
          <a:prstGeom prst="rect">
            <a:avLst/>
          </a:prstGeom>
        </p:spPr>
        <p:txBody>
          <a:bodyPr>
            <a:noAutofit/>
          </a:bodyPr>
          <a:lstStyle>
            <a:lvl1pPr algn="r">
              <a:defRPr sz="4050">
                <a:solidFill>
                  <a:schemeClr val="bg1"/>
                </a:solidFill>
              </a:defRPr>
            </a:lvl1pPr>
          </a:lstStyle>
          <a:p>
            <a:r>
              <a:rPr lang="en-GB" noProof="0"/>
              <a:t>“Insert </a:t>
            </a:r>
            <a:br>
              <a:rPr lang="en-GB" noProof="0"/>
            </a:br>
            <a:r>
              <a:rPr lang="en-GB" noProof="0"/>
              <a:t>text here.”</a:t>
            </a:r>
          </a:p>
        </p:txBody>
      </p:sp>
      <p:sp>
        <p:nvSpPr>
          <p:cNvPr id="12" name="Tekstin paikkamerkki 13"/>
          <p:cNvSpPr>
            <a:spLocks noGrp="1"/>
          </p:cNvSpPr>
          <p:nvPr>
            <p:ph type="body" sz="quarter" idx="12" hasCustomPrompt="1"/>
          </p:nvPr>
        </p:nvSpPr>
        <p:spPr>
          <a:xfrm>
            <a:off x="601701" y="3454790"/>
            <a:ext cx="7983262" cy="1080000"/>
          </a:xfrm>
        </p:spPr>
        <p:txBody>
          <a:bodyPr>
            <a:noAutofit/>
          </a:bodyPr>
          <a:lstStyle>
            <a:lvl1pPr marL="0" indent="0" algn="r">
              <a:buFontTx/>
              <a:buNone/>
              <a:defRPr sz="2400">
                <a:solidFill>
                  <a:schemeClr val="bg1"/>
                </a:solidFill>
              </a:defRPr>
            </a:lvl1pPr>
            <a:lvl2pPr marL="235738" indent="0">
              <a:buFontTx/>
              <a:buNone/>
              <a:defRPr>
                <a:solidFill>
                  <a:schemeClr val="bg1"/>
                </a:solidFill>
              </a:defRPr>
            </a:lvl2pPr>
            <a:lvl3pPr marL="503623" indent="0">
              <a:buFontTx/>
              <a:buNone/>
              <a:defRPr>
                <a:solidFill>
                  <a:schemeClr val="bg1"/>
                </a:solidFill>
              </a:defRPr>
            </a:lvl3pPr>
            <a:lvl4pPr marL="770315" indent="0">
              <a:buFontTx/>
              <a:buNone/>
              <a:defRPr>
                <a:solidFill>
                  <a:schemeClr val="bg1"/>
                </a:solidFill>
              </a:defRPr>
            </a:lvl4pPr>
            <a:lvl5pPr marL="1002481" indent="0">
              <a:buFontTx/>
              <a:buNone/>
              <a:defRPr>
                <a:solidFill>
                  <a:schemeClr val="bg1"/>
                </a:solidFill>
              </a:defRPr>
            </a:lvl5pPr>
          </a:lstStyle>
          <a:p>
            <a:pPr algn="r"/>
            <a:r>
              <a:rPr lang="en-GB" noProof="0">
                <a:solidFill>
                  <a:schemeClr val="bg1"/>
                </a:solidFill>
              </a:rPr>
              <a:t>– Firstname Lastname</a:t>
            </a:r>
          </a:p>
        </p:txBody>
      </p:sp>
      <p:sp>
        <p:nvSpPr>
          <p:cNvPr id="13" name="Footer Placeholder 4">
            <a:extLst>
              <a:ext uri="{FF2B5EF4-FFF2-40B4-BE49-F238E27FC236}">
                <a16:creationId xmlns:a16="http://schemas.microsoft.com/office/drawing/2014/main" id="{D4DAC962-BCA0-4E26-A90A-EC7C6038D1A4}"/>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4" name="Date Placeholder 3">
            <a:extLst>
              <a:ext uri="{FF2B5EF4-FFF2-40B4-BE49-F238E27FC236}">
                <a16:creationId xmlns:a16="http://schemas.microsoft.com/office/drawing/2014/main" id="{7B84C95F-B250-4250-A075-AEF10367FC22}"/>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2ED90937-A9DE-497B-9FF2-AE78C64FEAC4}" type="datetime1">
              <a:rPr lang="en-US" smtClean="0"/>
              <a:t>11/20/23</a:t>
            </a:fld>
            <a:endParaRPr lang="en-US"/>
          </a:p>
        </p:txBody>
      </p:sp>
      <p:sp>
        <p:nvSpPr>
          <p:cNvPr id="15" name="Slide Number Placeholder 5">
            <a:extLst>
              <a:ext uri="{FF2B5EF4-FFF2-40B4-BE49-F238E27FC236}">
                <a16:creationId xmlns:a16="http://schemas.microsoft.com/office/drawing/2014/main" id="{026F114B-97C9-4F70-8E58-1AFA5B8E3A2F}"/>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40083916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resenter - whit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B2510EA-1654-E84D-A789-CFF2920E002A}"/>
              </a:ext>
              <a:ext uri="{C183D7F6-B498-43B3-948B-1728B52AA6E4}">
                <adec:decorative xmlns:adec="http://schemas.microsoft.com/office/drawing/2017/decorative" val="1"/>
              </a:ext>
            </a:extLst>
          </p:cNvPr>
          <p:cNvSpPr/>
          <p:nvPr/>
        </p:nvSpPr>
        <p:spPr>
          <a:xfrm>
            <a:off x="208484" y="477316"/>
            <a:ext cx="8935517" cy="466618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7" name="Rectangle 6">
            <a:extLst>
              <a:ext uri="{FF2B5EF4-FFF2-40B4-BE49-F238E27FC236}">
                <a16:creationId xmlns:a16="http://schemas.microsoft.com/office/drawing/2014/main" id="{53B9B4DE-33B9-0041-8077-678234364330}"/>
              </a:ext>
              <a:ext uri="{C183D7F6-B498-43B3-948B-1728B52AA6E4}">
                <adec:decorative xmlns:adec="http://schemas.microsoft.com/office/drawing/2017/decorative" val="1"/>
              </a:ext>
            </a:extLst>
          </p:cNvPr>
          <p:cNvSpPr/>
          <p:nvPr/>
        </p:nvSpPr>
        <p:spPr>
          <a:xfrm>
            <a:off x="820132" y="1176856"/>
            <a:ext cx="7268066" cy="3045530"/>
          </a:xfrm>
          <a:prstGeom prst="rect">
            <a:avLst/>
          </a:prstGeom>
          <a:solidFill>
            <a:schemeClr val="bg1"/>
          </a:solidFill>
          <a:ln>
            <a:noFill/>
          </a:ln>
          <a:effectLst>
            <a:outerShdw blurRad="190500" dist="38100" dir="2700000" sx="74000" sy="74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i-FI" sz="1013">
              <a:solidFill>
                <a:schemeClr val="tx1">
                  <a:lumMod val="60000"/>
                  <a:lumOff val="40000"/>
                </a:schemeClr>
              </a:solidFill>
            </a:endParaRPr>
          </a:p>
        </p:txBody>
      </p:sp>
      <p:sp>
        <p:nvSpPr>
          <p:cNvPr id="9" name="Picture Placeholder 8">
            <a:extLst>
              <a:ext uri="{FF2B5EF4-FFF2-40B4-BE49-F238E27FC236}">
                <a16:creationId xmlns:a16="http://schemas.microsoft.com/office/drawing/2014/main" id="{933A1E0F-9E5E-9745-BEF2-2CE041671C63}"/>
              </a:ext>
              <a:ext uri="{C183D7F6-B498-43B3-948B-1728B52AA6E4}">
                <adec:decorative xmlns:adec="http://schemas.microsoft.com/office/drawing/2017/decorative" val="0"/>
              </a:ext>
            </a:extLst>
          </p:cNvPr>
          <p:cNvSpPr>
            <a:spLocks noGrp="1"/>
          </p:cNvSpPr>
          <p:nvPr>
            <p:ph type="pic" sz="quarter" idx="14"/>
          </p:nvPr>
        </p:nvSpPr>
        <p:spPr>
          <a:xfrm>
            <a:off x="6497425" y="1412574"/>
            <a:ext cx="1801232" cy="2568174"/>
          </a:xfrm>
          <a:solidFill>
            <a:srgbClr val="7DCDBE"/>
          </a:solidFill>
        </p:spPr>
        <p:txBody>
          <a:bodyPr/>
          <a:lstStyle>
            <a:lvl1pPr marL="0" indent="0" algn="ctr">
              <a:buNone/>
              <a:defRPr>
                <a:solidFill>
                  <a:schemeClr val="tx1"/>
                </a:solidFill>
              </a:defRPr>
            </a:lvl1pPr>
          </a:lstStyle>
          <a:p>
            <a:r>
              <a:rPr lang="en-US"/>
              <a:t>Click icon to add picture</a:t>
            </a:r>
            <a:endParaRPr lang="en-US" dirty="0"/>
          </a:p>
        </p:txBody>
      </p:sp>
      <p:sp>
        <p:nvSpPr>
          <p:cNvPr id="10" name="Text Placeholder 2">
            <a:extLst>
              <a:ext uri="{FF2B5EF4-FFF2-40B4-BE49-F238E27FC236}">
                <a16:creationId xmlns:a16="http://schemas.microsoft.com/office/drawing/2014/main" id="{BDD4BC1B-C1D1-4F41-B9B7-335D450148A5}"/>
              </a:ext>
            </a:extLst>
          </p:cNvPr>
          <p:cNvSpPr>
            <a:spLocks noGrp="1"/>
          </p:cNvSpPr>
          <p:nvPr>
            <p:ph type="body" idx="1" hasCustomPrompt="1"/>
          </p:nvPr>
        </p:nvSpPr>
        <p:spPr>
          <a:xfrm>
            <a:off x="1126596" y="1176858"/>
            <a:ext cx="5120930" cy="612569"/>
          </a:xfrm>
        </p:spPr>
        <p:txBody>
          <a:bodyPr anchor="b" anchorCtr="0">
            <a:noAutofit/>
          </a:bodyPr>
          <a:lstStyle>
            <a:lvl1pPr marL="0" indent="0">
              <a:buNone/>
              <a:defRPr sz="2400" b="1">
                <a:solidFill>
                  <a:srgbClr val="4E008E"/>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GB" noProof="0"/>
              <a:t>Firstname Lastname</a:t>
            </a:r>
          </a:p>
        </p:txBody>
      </p:sp>
      <p:sp>
        <p:nvSpPr>
          <p:cNvPr id="11" name="Content Placeholder 3">
            <a:extLst>
              <a:ext uri="{FF2B5EF4-FFF2-40B4-BE49-F238E27FC236}">
                <a16:creationId xmlns:a16="http://schemas.microsoft.com/office/drawing/2014/main" id="{A2938A8D-D773-5142-92B9-89D818060D6F}"/>
              </a:ext>
            </a:extLst>
          </p:cNvPr>
          <p:cNvSpPr>
            <a:spLocks noGrp="1"/>
          </p:cNvSpPr>
          <p:nvPr>
            <p:ph sz="half" idx="2" hasCustomPrompt="1"/>
          </p:nvPr>
        </p:nvSpPr>
        <p:spPr>
          <a:xfrm>
            <a:off x="1126598" y="1789425"/>
            <a:ext cx="5120928" cy="273851"/>
          </a:xfrm>
        </p:spPr>
        <p:txBody>
          <a:bodyPr>
            <a:noAutofit/>
          </a:bodyPr>
          <a:lstStyle>
            <a:lvl1pPr marL="0" indent="0" algn="l">
              <a:buNone/>
              <a:defRPr sz="1800">
                <a:solidFill>
                  <a:srgbClr val="7DCDBE"/>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Title</a:t>
            </a:r>
          </a:p>
        </p:txBody>
      </p:sp>
      <p:cxnSp>
        <p:nvCxnSpPr>
          <p:cNvPr id="17" name="Straight Connector 16">
            <a:extLst>
              <a:ext uri="{FF2B5EF4-FFF2-40B4-BE49-F238E27FC236}">
                <a16:creationId xmlns:a16="http://schemas.microsoft.com/office/drawing/2014/main" id="{CA126850-0A2D-214C-8173-B9D9A2BCD6CD}"/>
              </a:ext>
            </a:extLst>
          </p:cNvPr>
          <p:cNvCxnSpPr/>
          <p:nvPr/>
        </p:nvCxnSpPr>
        <p:spPr>
          <a:xfrm>
            <a:off x="3651560" y="2238221"/>
            <a:ext cx="0" cy="1739617"/>
          </a:xfrm>
          <a:prstGeom prst="line">
            <a:avLst/>
          </a:prstGeom>
          <a:ln w="3175">
            <a:solidFill>
              <a:srgbClr val="4E008E"/>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B09D0D4C-BB57-D348-99EE-61BD94E3A565}"/>
              </a:ext>
            </a:extLst>
          </p:cNvPr>
          <p:cNvSpPr>
            <a:spLocks noGrp="1"/>
          </p:cNvSpPr>
          <p:nvPr>
            <p:ph type="body" sz="quarter" idx="17"/>
          </p:nvPr>
        </p:nvSpPr>
        <p:spPr>
          <a:xfrm>
            <a:off x="1126595" y="2186482"/>
            <a:ext cx="2387805" cy="1794267"/>
          </a:xfrm>
        </p:spPr>
        <p:txBody>
          <a:bodyPr>
            <a:noAutofit/>
          </a:bodyPr>
          <a:lstStyle>
            <a:lvl1pPr marL="0" indent="0">
              <a:lnSpc>
                <a:spcPct val="100000"/>
              </a:lnSpc>
              <a:buNone/>
              <a:defRPr sz="1500"/>
            </a:lvl1pPr>
            <a:lvl2pPr marL="235738" indent="0">
              <a:lnSpc>
                <a:spcPct val="100000"/>
              </a:lnSpc>
              <a:buNone/>
              <a:defRPr sz="1500"/>
            </a:lvl2pPr>
            <a:lvl3pPr marL="503623" indent="0">
              <a:lnSpc>
                <a:spcPct val="100000"/>
              </a:lnSpc>
              <a:buNone/>
              <a:defRPr sz="1500"/>
            </a:lvl3pPr>
            <a:lvl4pPr marL="770315" indent="0">
              <a:lnSpc>
                <a:spcPct val="100000"/>
              </a:lnSpc>
              <a:buNone/>
              <a:defRPr sz="1500"/>
            </a:lvl4pPr>
            <a:lvl5pPr marL="1002481" indent="0">
              <a:lnSpc>
                <a:spcPct val="100000"/>
              </a:lnSpc>
              <a:buNone/>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Text Placeholder 18">
            <a:extLst>
              <a:ext uri="{FF2B5EF4-FFF2-40B4-BE49-F238E27FC236}">
                <a16:creationId xmlns:a16="http://schemas.microsoft.com/office/drawing/2014/main" id="{282D1424-0632-DE42-8831-FEFEDCC90799}"/>
              </a:ext>
            </a:extLst>
          </p:cNvPr>
          <p:cNvSpPr>
            <a:spLocks noGrp="1"/>
          </p:cNvSpPr>
          <p:nvPr>
            <p:ph type="body" sz="quarter" idx="18"/>
          </p:nvPr>
        </p:nvSpPr>
        <p:spPr>
          <a:xfrm>
            <a:off x="3859721" y="2185651"/>
            <a:ext cx="2387805" cy="1795129"/>
          </a:xfrm>
        </p:spPr>
        <p:txBody>
          <a:bodyPr>
            <a:noAutofit/>
          </a:bodyPr>
          <a:lstStyle>
            <a:lvl1pPr marL="0" indent="0">
              <a:lnSpc>
                <a:spcPct val="100000"/>
              </a:lnSpc>
              <a:buNone/>
              <a:defRPr sz="1500"/>
            </a:lvl1pPr>
            <a:lvl2pPr marL="235738" indent="0">
              <a:lnSpc>
                <a:spcPct val="100000"/>
              </a:lnSpc>
              <a:buNone/>
              <a:defRPr sz="1500"/>
            </a:lvl2pPr>
            <a:lvl3pPr marL="503623" indent="0">
              <a:lnSpc>
                <a:spcPct val="100000"/>
              </a:lnSpc>
              <a:buNone/>
              <a:defRPr sz="1500"/>
            </a:lvl3pPr>
            <a:lvl4pPr marL="770315" indent="0">
              <a:lnSpc>
                <a:spcPct val="100000"/>
              </a:lnSpc>
              <a:buNone/>
              <a:defRPr sz="1500"/>
            </a:lvl4pPr>
            <a:lvl5pPr marL="1002481" indent="0">
              <a:lnSpc>
                <a:spcPct val="100000"/>
              </a:lnSpc>
              <a:buFont typeface="Arial" panose="020B0604020202020204" pitchFamily="34" charset="0"/>
              <a:buNone/>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Date Placeholder 3">
            <a:extLst>
              <a:ext uri="{FF2B5EF4-FFF2-40B4-BE49-F238E27FC236}">
                <a16:creationId xmlns:a16="http://schemas.microsoft.com/office/drawing/2014/main" id="{266ED82B-11B6-41FE-87C7-2B5722E38F87}"/>
              </a:ext>
            </a:extLst>
          </p:cNvPr>
          <p:cNvSpPr>
            <a:spLocks noGrp="1"/>
          </p:cNvSpPr>
          <p:nvPr>
            <p:ph type="dt" sz="half" idx="19"/>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F1212D1F-3E68-4C35-9293-8CC92A6935A6}" type="datetime1">
              <a:rPr lang="en-US" smtClean="0"/>
              <a:t>11/20/23</a:t>
            </a:fld>
            <a:endParaRPr lang="en-US"/>
          </a:p>
        </p:txBody>
      </p:sp>
      <p:sp>
        <p:nvSpPr>
          <p:cNvPr id="18" name="Slide Number Placeholder 5">
            <a:extLst>
              <a:ext uri="{FF2B5EF4-FFF2-40B4-BE49-F238E27FC236}">
                <a16:creationId xmlns:a16="http://schemas.microsoft.com/office/drawing/2014/main" id="{E69F5273-5630-41AF-BBE6-A465425B113E}"/>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3" name="Footer Placeholder 10">
            <a:extLst>
              <a:ext uri="{FF2B5EF4-FFF2-40B4-BE49-F238E27FC236}">
                <a16:creationId xmlns:a16="http://schemas.microsoft.com/office/drawing/2014/main" id="{9A05E985-5042-48F0-9519-B76D1E940482}"/>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39243675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ig picture - whit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A96305A-4729-C241-80A5-A3957FB9DF29}"/>
              </a:ext>
              <a:ext uri="{C183D7F6-B498-43B3-948B-1728B52AA6E4}">
                <adec:decorative xmlns:adec="http://schemas.microsoft.com/office/drawing/2017/decorative" val="1"/>
              </a:ext>
            </a:extLst>
          </p:cNvPr>
          <p:cNvSpPr>
            <a:spLocks noGrp="1"/>
          </p:cNvSpPr>
          <p:nvPr>
            <p:ph type="pic" sz="quarter" idx="13"/>
          </p:nvPr>
        </p:nvSpPr>
        <p:spPr>
          <a:xfrm>
            <a:off x="224943" y="471488"/>
            <a:ext cx="8919058" cy="4672013"/>
          </a:xfrm>
        </p:spPr>
        <p:txBody>
          <a:bodyPr/>
          <a:lstStyle>
            <a:lvl1pPr marL="0" indent="0" algn="ctr">
              <a:buNone/>
              <a:defRPr/>
            </a:lvl1pPr>
          </a:lstStyle>
          <a:p>
            <a:r>
              <a:rPr lang="en-US"/>
              <a:t>Click icon to add picture</a:t>
            </a:r>
            <a:endParaRPr lang="en-US" dirty="0"/>
          </a:p>
        </p:txBody>
      </p:sp>
      <p:sp>
        <p:nvSpPr>
          <p:cNvPr id="7" name="Date Placeholder 3">
            <a:extLst>
              <a:ext uri="{FF2B5EF4-FFF2-40B4-BE49-F238E27FC236}">
                <a16:creationId xmlns:a16="http://schemas.microsoft.com/office/drawing/2014/main" id="{72AACA4F-50A2-4213-AE5B-26622BDBF93E}"/>
              </a:ext>
            </a:extLst>
          </p:cNvPr>
          <p:cNvSpPr>
            <a:spLocks noGrp="1"/>
          </p:cNvSpPr>
          <p:nvPr>
            <p:ph type="dt" sz="half" idx="19"/>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6BE02B34-1209-4E47-8F9F-CF0A98637889}" type="datetime1">
              <a:rPr lang="en-US" smtClean="0"/>
              <a:t>11/20/23</a:t>
            </a:fld>
            <a:endParaRPr lang="en-US"/>
          </a:p>
        </p:txBody>
      </p:sp>
      <p:sp>
        <p:nvSpPr>
          <p:cNvPr id="9" name="Slide Number Placeholder 5">
            <a:extLst>
              <a:ext uri="{FF2B5EF4-FFF2-40B4-BE49-F238E27FC236}">
                <a16:creationId xmlns:a16="http://schemas.microsoft.com/office/drawing/2014/main" id="{79179ABD-0CDD-4487-ADD9-0679BFCE26AE}"/>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0" name="Footer Placeholder 10">
            <a:extLst>
              <a:ext uri="{FF2B5EF4-FFF2-40B4-BE49-F238E27FC236}">
                <a16:creationId xmlns:a16="http://schemas.microsoft.com/office/drawing/2014/main" id="{0BCA9A8C-35F5-4107-B91B-A52435FB7E95}"/>
              </a:ext>
            </a:extLst>
          </p:cNvPr>
          <p:cNvSpPr>
            <a:spLocks noGrp="1"/>
          </p:cNvSpPr>
          <p:nvPr>
            <p:ph type="ftr" sz="quarter" idx="20"/>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Tree>
    <p:extLst>
      <p:ext uri="{BB962C8B-B14F-4D97-AF65-F5344CB8AC3E}">
        <p14:creationId xmlns:p14="http://schemas.microsoft.com/office/powerpoint/2010/main" val="860347545"/>
      </p:ext>
    </p:extLst>
  </p:cSld>
  <p:clrMapOvr>
    <a:masterClrMapping/>
  </p:clrMapOvr>
  <p:extLst>
    <p:ext uri="{DCECCB84-F9BA-43D5-87BE-67443E8EF086}">
      <p15:sldGuideLst xmlns:p15="http://schemas.microsoft.com/office/powerpoint/2012/main">
        <p15:guide id="1" orient="horz" pos="41" userDrawn="1">
          <p15:clr>
            <a:srgbClr val="FBAE40"/>
          </p15:clr>
        </p15:guide>
        <p15:guide id="2" pos="42" userDrawn="1">
          <p15:clr>
            <a:srgbClr val="FBAE40"/>
          </p15:clr>
        </p15:guide>
        <p15:guide id="3" pos="4278" userDrawn="1">
          <p15:clr>
            <a:srgbClr val="FBAE40"/>
          </p15:clr>
        </p15:guide>
        <p15:guide id="4" orient="horz" pos="238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Ending EN - purple">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40D9D56B-380E-41B8-9315-ED5CBC9E42C4}"/>
              </a:ext>
              <a:ext uri="{C183D7F6-B498-43B3-948B-1728B52AA6E4}">
                <adec:decorative xmlns:adec="http://schemas.microsoft.com/office/drawing/2017/decorative" val="1"/>
              </a:ext>
            </a:extLst>
          </p:cNvPr>
          <p:cNvSpPr/>
          <p:nvPr/>
        </p:nvSpPr>
        <p:spPr>
          <a:xfrm>
            <a:off x="2" y="0"/>
            <a:ext cx="9143999" cy="5143500"/>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dirty="0">
              <a:solidFill>
                <a:schemeClr val="tx1">
                  <a:lumMod val="60000"/>
                  <a:lumOff val="40000"/>
                </a:schemeClr>
              </a:solidFill>
            </a:endParaRPr>
          </a:p>
        </p:txBody>
      </p:sp>
      <p:pic>
        <p:nvPicPr>
          <p:cNvPr id="7" name="Kuva 6">
            <a:extLst>
              <a:ext uri="{FF2B5EF4-FFF2-40B4-BE49-F238E27FC236}">
                <a16:creationId xmlns:a16="http://schemas.microsoft.com/office/drawing/2014/main" id="{074A7632-0B5B-4DF2-9411-9E0ADFA0617B}"/>
              </a:ext>
            </a:extLst>
          </p:cNvPr>
          <p:cNvPicPr>
            <a:picLocks noChangeAspect="1"/>
          </p:cNvPicPr>
          <p:nvPr/>
        </p:nvPicPr>
        <p:blipFill>
          <a:blip r:embed="rId2"/>
          <a:stretch>
            <a:fillRect/>
          </a:stretch>
        </p:blipFill>
        <p:spPr>
          <a:xfrm>
            <a:off x="2262537" y="1409495"/>
            <a:ext cx="1669426" cy="2335526"/>
          </a:xfrm>
          <a:prstGeom prst="rect">
            <a:avLst/>
          </a:prstGeom>
        </p:spPr>
      </p:pic>
      <p:sp>
        <p:nvSpPr>
          <p:cNvPr id="8" name="Tekstiruutu 7">
            <a:extLst>
              <a:ext uri="{FF2B5EF4-FFF2-40B4-BE49-F238E27FC236}">
                <a16:creationId xmlns:a16="http://schemas.microsoft.com/office/drawing/2014/main" id="{A93BB476-CD94-4029-8F95-5AE34712627B}"/>
              </a:ext>
            </a:extLst>
          </p:cNvPr>
          <p:cNvSpPr txBox="1"/>
          <p:nvPr/>
        </p:nvSpPr>
        <p:spPr>
          <a:xfrm>
            <a:off x="4346096" y="1839966"/>
            <a:ext cx="2819085" cy="1669688"/>
          </a:xfrm>
          <a:prstGeom prst="rect">
            <a:avLst/>
          </a:prstGeom>
          <a:noFill/>
        </p:spPr>
        <p:txBody>
          <a:bodyPr wrap="square" rtlCol="0" anchor="b" anchorCtr="0">
            <a:spAutoFit/>
          </a:bodyPr>
          <a:lstStyle/>
          <a:p>
            <a:pPr>
              <a:lnSpc>
                <a:spcPts val="4050"/>
              </a:lnSpc>
            </a:pPr>
            <a:r>
              <a:rPr lang="en-GB" sz="4200" b="1" noProof="0">
                <a:solidFill>
                  <a:schemeClr val="bg1"/>
                </a:solidFill>
              </a:rPr>
              <a:t>Human Potential Unlimited.</a:t>
            </a:r>
          </a:p>
        </p:txBody>
      </p:sp>
    </p:spTree>
    <p:extLst>
      <p:ext uri="{BB962C8B-B14F-4D97-AF65-F5344CB8AC3E}">
        <p14:creationId xmlns:p14="http://schemas.microsoft.com/office/powerpoint/2010/main" val="2458311001"/>
      </p:ext>
    </p:extLst>
  </p:cSld>
  <p:clrMapOvr>
    <a:masterClrMapping/>
  </p:clrMapOvr>
  <p:extLst>
    <p:ext uri="{DCECCB84-F9BA-43D5-87BE-67443E8EF086}">
      <p15:sldGuideLst xmlns:p15="http://schemas.microsoft.com/office/powerpoint/2012/main">
        <p15:guide id="1" orient="horz" pos="41" userDrawn="1">
          <p15:clr>
            <a:srgbClr val="FBAE40"/>
          </p15:clr>
        </p15:guide>
        <p15:guide id="2" pos="42" userDrawn="1">
          <p15:clr>
            <a:srgbClr val="FBAE40"/>
          </p15:clr>
        </p15:guide>
        <p15:guide id="3" pos="4278" userDrawn="1">
          <p15:clr>
            <a:srgbClr val="FBAE40"/>
          </p15:clr>
        </p15:guide>
        <p15:guide id="4" orient="horz" pos="238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fi-FI" noProof="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fi-FI" noProof="0"/>
          </a:p>
        </p:txBody>
      </p:sp>
      <p:sp>
        <p:nvSpPr>
          <p:cNvPr id="4" name="Date Placeholder 3"/>
          <p:cNvSpPr>
            <a:spLocks noGrp="1"/>
          </p:cNvSpPr>
          <p:nvPr>
            <p:ph type="dt" sz="half" idx="10"/>
          </p:nvPr>
        </p:nvSpPr>
        <p:spPr>
          <a:xfrm>
            <a:off x="457200" y="260604"/>
            <a:ext cx="2895600" cy="246888"/>
          </a:xfrm>
        </p:spPr>
        <p:txBody>
          <a:bodyPr/>
          <a:lstStyle/>
          <a:p>
            <a:fld id="{31C9BAAA-DC1B-49F7-BD70-3EB5E77C19D9}" type="datetime1">
              <a:rPr lang="en-US" noProof="0" smtClean="0"/>
              <a:pPr/>
              <a:t>11/20/23</a:t>
            </a:fld>
            <a:endParaRPr lang="fi-FI" noProof="0" dirty="0"/>
          </a:p>
        </p:txBody>
      </p:sp>
      <p:sp>
        <p:nvSpPr>
          <p:cNvPr id="5" name="Footer Placeholder 4"/>
          <p:cNvSpPr>
            <a:spLocks noGrp="1"/>
          </p:cNvSpPr>
          <p:nvPr>
            <p:ph type="ftr" sz="quarter" idx="11"/>
          </p:nvPr>
        </p:nvSpPr>
        <p:spPr/>
        <p:txBody>
          <a:bodyPr/>
          <a:lstStyle/>
          <a:p>
            <a:endParaRPr lang="fi-FI" noProof="0"/>
          </a:p>
        </p:txBody>
      </p:sp>
      <p:sp>
        <p:nvSpPr>
          <p:cNvPr id="6" name="Slide Number Placeholder 5"/>
          <p:cNvSpPr>
            <a:spLocks noGrp="1"/>
          </p:cNvSpPr>
          <p:nvPr>
            <p:ph type="sldNum" sz="quarter" idx="12"/>
          </p:nvPr>
        </p:nvSpPr>
        <p:spPr/>
        <p:txBody>
          <a:bodyPr/>
          <a:lstStyle/>
          <a:p>
            <a:fld id="{52384017-E4DF-4A7A-8FA6-2DC68C3EB4D0}" type="slidenum">
              <a:rPr lang="fi-FI" noProof="0" smtClean="0"/>
              <a:pPr/>
              <a:t>‹#›</a:t>
            </a:fld>
            <a:endParaRPr lang="fi-FI" noProof="0"/>
          </a:p>
        </p:txBody>
      </p:sp>
      <p:sp>
        <p:nvSpPr>
          <p:cNvPr id="11" name="Text Placeholder 9"/>
          <p:cNvSpPr>
            <a:spLocks noGrp="1"/>
          </p:cNvSpPr>
          <p:nvPr>
            <p:ph type="body" sz="quarter" idx="13"/>
          </p:nvPr>
        </p:nvSpPr>
        <p:spPr>
          <a:xfrm>
            <a:off x="5144400" y="4608900"/>
            <a:ext cx="1537200" cy="286200"/>
          </a:xfrm>
        </p:spPr>
        <p:txBody>
          <a:bodyPr lIns="0" tIns="0" rIns="0" bIns="0">
            <a:noAutofit/>
          </a:bodyPr>
          <a:lstStyle>
            <a:lvl1pPr marL="0" indent="0">
              <a:lnSpc>
                <a:spcPts val="713"/>
              </a:lnSpc>
              <a:spcBef>
                <a:spcPts val="0"/>
              </a:spcBef>
              <a:buNone/>
              <a:defRPr sz="713" b="1">
                <a:solidFill>
                  <a:schemeClr val="bg2"/>
                </a:solidFill>
              </a:defRPr>
            </a:lvl1pPr>
            <a:lvl2pPr marL="204788" indent="-77391">
              <a:defRPr lang="en-US" sz="713" kern="1200" dirty="0" smtClean="0">
                <a:solidFill>
                  <a:schemeClr val="tx1"/>
                </a:solidFill>
                <a:latin typeface="+mn-lt"/>
                <a:ea typeface="+mn-ea"/>
                <a:cs typeface="+mn-cs"/>
              </a:defRPr>
            </a:lvl2pPr>
            <a:lvl3pPr marL="204788" indent="-70247">
              <a:buFont typeface="Symbol" pitchFamily="18" charset="2"/>
              <a:buNone/>
              <a:defRPr sz="675"/>
            </a:lvl3pPr>
            <a:lvl4pPr marL="204788" indent="-70247">
              <a:defRPr sz="675"/>
            </a:lvl4pPr>
            <a:lvl5pPr marL="204788" indent="-70247">
              <a:buFont typeface="Symbol" pitchFamily="18" charset="2"/>
              <a:buChar char="-"/>
              <a:defRPr sz="675"/>
            </a:lvl5pPr>
            <a:lvl6pPr marL="205200" indent="-70200">
              <a:spcBef>
                <a:spcPts val="225"/>
              </a:spcBef>
              <a:buFont typeface="Symbol" pitchFamily="18" charset="2"/>
              <a:buChar char="-"/>
              <a:defRPr sz="675"/>
            </a:lvl6pPr>
            <a:lvl7pPr marL="205200" indent="-70200">
              <a:spcBef>
                <a:spcPts val="225"/>
              </a:spcBef>
              <a:buFont typeface="Symbol" pitchFamily="18" charset="2"/>
              <a:buChar char="-"/>
              <a:defRPr sz="675"/>
            </a:lvl7pPr>
            <a:lvl8pPr marL="205200" indent="-70200">
              <a:spcBef>
                <a:spcPts val="225"/>
              </a:spcBef>
              <a:buFont typeface="Symbol" pitchFamily="18" charset="2"/>
              <a:buChar char="-"/>
              <a:defRPr sz="675"/>
            </a:lvl8pPr>
            <a:lvl9pPr marL="205200" indent="-70200">
              <a:spcBef>
                <a:spcPts val="225"/>
              </a:spcBef>
              <a:buFont typeface="Symbol" pitchFamily="18" charset="2"/>
              <a:buChar char="-"/>
              <a:defRPr sz="675"/>
            </a:lvl9pPr>
          </a:lstStyle>
          <a:p>
            <a:pPr lvl="0"/>
            <a:r>
              <a:rPr lang="en-US" noProof="0"/>
              <a:t>Click to edit Master text styles</a:t>
            </a:r>
          </a:p>
        </p:txBody>
      </p:sp>
      <p:sp>
        <p:nvSpPr>
          <p:cNvPr id="12" name="Text Placeholder 9"/>
          <p:cNvSpPr>
            <a:spLocks noGrp="1"/>
          </p:cNvSpPr>
          <p:nvPr>
            <p:ph type="body" sz="quarter" idx="14"/>
          </p:nvPr>
        </p:nvSpPr>
        <p:spPr>
          <a:xfrm>
            <a:off x="6858000" y="4608900"/>
            <a:ext cx="1702800" cy="286200"/>
          </a:xfrm>
        </p:spPr>
        <p:txBody>
          <a:bodyPr lIns="0" tIns="0" rIns="0" bIns="0">
            <a:noAutofit/>
          </a:bodyPr>
          <a:lstStyle>
            <a:lvl1pPr marL="0" indent="0">
              <a:lnSpc>
                <a:spcPts val="713"/>
              </a:lnSpc>
              <a:spcBef>
                <a:spcPts val="0"/>
              </a:spcBef>
              <a:buNone/>
              <a:defRPr sz="713" b="1">
                <a:solidFill>
                  <a:schemeClr val="bg2"/>
                </a:solidFill>
              </a:defRPr>
            </a:lvl1pPr>
            <a:lvl2pPr marL="204788" indent="-77391">
              <a:defRPr lang="en-US" sz="713" kern="1200" dirty="0" smtClean="0">
                <a:solidFill>
                  <a:schemeClr val="tx1"/>
                </a:solidFill>
                <a:latin typeface="+mn-lt"/>
                <a:ea typeface="+mn-ea"/>
                <a:cs typeface="+mn-cs"/>
              </a:defRPr>
            </a:lvl2pPr>
            <a:lvl3pPr marL="204788" indent="-70247">
              <a:buFont typeface="Symbol" pitchFamily="18" charset="2"/>
              <a:buNone/>
              <a:defRPr sz="675"/>
            </a:lvl3pPr>
            <a:lvl4pPr marL="204788" indent="-70247">
              <a:defRPr sz="675"/>
            </a:lvl4pPr>
            <a:lvl5pPr marL="204788" indent="-70247">
              <a:buFont typeface="Symbol" pitchFamily="18" charset="2"/>
              <a:buChar char="-"/>
              <a:defRPr sz="675"/>
            </a:lvl5pPr>
            <a:lvl6pPr marL="205200" indent="-70200">
              <a:spcBef>
                <a:spcPts val="225"/>
              </a:spcBef>
              <a:buFont typeface="Symbol" pitchFamily="18" charset="2"/>
              <a:buChar char="-"/>
              <a:defRPr sz="675"/>
            </a:lvl6pPr>
            <a:lvl7pPr marL="205200" indent="-70200">
              <a:spcBef>
                <a:spcPts val="225"/>
              </a:spcBef>
              <a:buFont typeface="Symbol" pitchFamily="18" charset="2"/>
              <a:buChar char="-"/>
              <a:defRPr sz="675"/>
            </a:lvl7pPr>
            <a:lvl8pPr marL="205200" indent="-70200">
              <a:spcBef>
                <a:spcPts val="225"/>
              </a:spcBef>
              <a:buFont typeface="Symbol" pitchFamily="18" charset="2"/>
              <a:buChar char="-"/>
              <a:defRPr sz="675"/>
            </a:lvl8pPr>
            <a:lvl9pPr marL="205200" indent="-70200">
              <a:spcBef>
                <a:spcPts val="225"/>
              </a:spcBef>
              <a:buFont typeface="Symbol" pitchFamily="18" charset="2"/>
              <a:buChar char="-"/>
              <a:defRPr sz="675"/>
            </a:lvl9pPr>
          </a:lstStyle>
          <a:p>
            <a:pPr lvl="0"/>
            <a:r>
              <a:rPr lang="en-US" noProof="0"/>
              <a:t>Click to edit Master text styles</a:t>
            </a:r>
          </a:p>
        </p:txBody>
      </p:sp>
    </p:spTree>
    <p:extLst>
      <p:ext uri="{BB962C8B-B14F-4D97-AF65-F5344CB8AC3E}">
        <p14:creationId xmlns:p14="http://schemas.microsoft.com/office/powerpoint/2010/main" val="2078144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0" y="683792"/>
            <a:ext cx="7886700" cy="484212"/>
          </a:xfrm>
          <a:prstGeom prst="rect">
            <a:avLst/>
          </a:prstGeom>
        </p:spPr>
        <p:txBody>
          <a:bodyPr/>
          <a:lstStyle/>
          <a:p>
            <a:r>
              <a:rPr lang="en-US" noProof="0"/>
              <a:t>Click to edit Master title style</a:t>
            </a:r>
            <a:endParaRPr lang="en-GB" noProof="0"/>
          </a:p>
        </p:txBody>
      </p:sp>
      <p:sp>
        <p:nvSpPr>
          <p:cNvPr id="3" name="Content Placeholder 2"/>
          <p:cNvSpPr>
            <a:spLocks noGrp="1"/>
          </p:cNvSpPr>
          <p:nvPr>
            <p:ph idx="1"/>
          </p:nvPr>
        </p:nvSpPr>
        <p:spPr>
          <a:xfrm>
            <a:off x="307800" y="1280472"/>
            <a:ext cx="7886700" cy="3263504"/>
          </a:xfrm>
        </p:spPr>
        <p:txBody>
          <a:bodyPr/>
          <a:lstStyle>
            <a:lvl1pPr>
              <a:defRPr sz="1800"/>
            </a:lvl1pPr>
            <a:lvl2pPr>
              <a:defRPr sz="1600"/>
            </a:lvl2pPr>
            <a:lvl3pPr>
              <a:defRPr sz="1400"/>
            </a:lvl3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8" name="Footer Placeholder 10">
            <a:extLst>
              <a:ext uri="{FF2B5EF4-FFF2-40B4-BE49-F238E27FC236}">
                <a16:creationId xmlns:a16="http://schemas.microsoft.com/office/drawing/2014/main" id="{3405FCAB-7A18-034B-9743-CFD67A11D41C}"/>
              </a:ext>
            </a:extLst>
          </p:cNvPr>
          <p:cNvSpPr>
            <a:spLocks noGrp="1"/>
          </p:cNvSpPr>
          <p:nvPr>
            <p:ph type="ftr" sz="quarter" idx="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
        <p:nvSpPr>
          <p:cNvPr id="9" name="Date Placeholder 3">
            <a:extLst>
              <a:ext uri="{FF2B5EF4-FFF2-40B4-BE49-F238E27FC236}">
                <a16:creationId xmlns:a16="http://schemas.microsoft.com/office/drawing/2014/main" id="{9EC2DD84-1BF6-4E3C-BCC3-08913B1A4537}"/>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E27477C8-B4A8-4407-A3FA-1CDDBB8BAEA2}" type="datetime1">
              <a:rPr lang="en-US" smtClean="0"/>
              <a:t>11/20/23</a:t>
            </a:fld>
            <a:endParaRPr lang="en-US"/>
          </a:p>
        </p:txBody>
      </p:sp>
      <p:sp>
        <p:nvSpPr>
          <p:cNvPr id="10" name="Slide Number Placeholder 5">
            <a:extLst>
              <a:ext uri="{FF2B5EF4-FFF2-40B4-BE49-F238E27FC236}">
                <a16:creationId xmlns:a16="http://schemas.microsoft.com/office/drawing/2014/main" id="{36B2755C-0223-4E55-9084-FF6941279518}"/>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960316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purple">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E511953-F32B-4B5F-9EC2-2431EB03FD9F}"/>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0" y="683792"/>
            <a:ext cx="7886700" cy="484212"/>
          </a:xfrm>
          <a:prstGeom prst="rect">
            <a:avLst/>
          </a:prstGeom>
        </p:spPr>
        <p:txBody>
          <a:bodyPr/>
          <a:lstStyle>
            <a:lvl1pPr>
              <a:defRPr>
                <a:solidFill>
                  <a:schemeClr val="bg1"/>
                </a:solidFill>
              </a:defRPr>
            </a:lvl1pPr>
          </a:lstStyle>
          <a:p>
            <a:r>
              <a:rPr lang="en-US" noProof="0"/>
              <a:t>Click to edit Master title style</a:t>
            </a:r>
            <a:endParaRPr lang="en-GB" noProof="0"/>
          </a:p>
        </p:txBody>
      </p:sp>
      <p:sp>
        <p:nvSpPr>
          <p:cNvPr id="3" name="Content Placeholder 2"/>
          <p:cNvSpPr>
            <a:spLocks noGrp="1"/>
          </p:cNvSpPr>
          <p:nvPr>
            <p:ph idx="1"/>
          </p:nvPr>
        </p:nvSpPr>
        <p:spPr>
          <a:xfrm>
            <a:off x="307800" y="1280472"/>
            <a:ext cx="7886700" cy="32635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Footer Placeholder 4">
            <a:extLst>
              <a:ext uri="{FF2B5EF4-FFF2-40B4-BE49-F238E27FC236}">
                <a16:creationId xmlns:a16="http://schemas.microsoft.com/office/drawing/2014/main" id="{4E01EC75-0511-4C59-AFDC-B169D9524780}"/>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0" name="Date Placeholder 3">
            <a:extLst>
              <a:ext uri="{FF2B5EF4-FFF2-40B4-BE49-F238E27FC236}">
                <a16:creationId xmlns:a16="http://schemas.microsoft.com/office/drawing/2014/main" id="{A4711C01-20AD-4C7D-A906-DDBC6C93E9A7}"/>
              </a:ext>
            </a:extLst>
          </p:cNvPr>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85A4CC40-8919-4814-9947-7912F9A6485E}" type="datetime1">
              <a:rPr lang="en-US" smtClean="0"/>
              <a:t>11/20/23</a:t>
            </a:fld>
            <a:endParaRPr lang="en-US"/>
          </a:p>
        </p:txBody>
      </p:sp>
      <p:sp>
        <p:nvSpPr>
          <p:cNvPr id="11" name="Slide Number Placeholder 5">
            <a:extLst>
              <a:ext uri="{FF2B5EF4-FFF2-40B4-BE49-F238E27FC236}">
                <a16:creationId xmlns:a16="http://schemas.microsoft.com/office/drawing/2014/main" id="{3D49CC18-975B-4218-9BEB-3D804548A460}"/>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157990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1" y="681038"/>
            <a:ext cx="7991615" cy="486966"/>
          </a:xfrm>
          <a:prstGeom prst="rect">
            <a:avLst/>
          </a:prstGeom>
        </p:spPr>
        <p:txBody>
          <a:bodyPr anchor="t" anchorCtr="0"/>
          <a:lstStyle/>
          <a:p>
            <a:r>
              <a:rPr lang="en-US" noProof="0"/>
              <a:t>Click to edit Master title style</a:t>
            </a:r>
            <a:endParaRPr lang="en-GB" noProof="0"/>
          </a:p>
        </p:txBody>
      </p:sp>
      <p:sp>
        <p:nvSpPr>
          <p:cNvPr id="3" name="Content Placeholder 2"/>
          <p:cNvSpPr>
            <a:spLocks noGrp="1"/>
          </p:cNvSpPr>
          <p:nvPr>
            <p:ph sz="half" idx="1"/>
          </p:nvPr>
        </p:nvSpPr>
        <p:spPr>
          <a:xfrm>
            <a:off x="307800" y="1369219"/>
            <a:ext cx="3886200" cy="326350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4686301" y="1369219"/>
            <a:ext cx="4040599" cy="326350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Footer Placeholder 10">
            <a:extLst>
              <a:ext uri="{FF2B5EF4-FFF2-40B4-BE49-F238E27FC236}">
                <a16:creationId xmlns:a16="http://schemas.microsoft.com/office/drawing/2014/main" id="{E5ECB8C9-6F71-8745-9B9D-ED3B992FA1B0}"/>
              </a:ext>
            </a:extLst>
          </p:cNvPr>
          <p:cNvSpPr>
            <a:spLocks noGrp="1"/>
          </p:cNvSpPr>
          <p:nvPr>
            <p:ph type="ftr" sz="quarter" idx="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
        <p:nvSpPr>
          <p:cNvPr id="9" name="Date Placeholder 3">
            <a:extLst>
              <a:ext uri="{FF2B5EF4-FFF2-40B4-BE49-F238E27FC236}">
                <a16:creationId xmlns:a16="http://schemas.microsoft.com/office/drawing/2014/main" id="{7BCE51E9-C67C-4EF8-826E-F1A4EE041BC0}"/>
              </a:ext>
            </a:extLst>
          </p:cNvPr>
          <p:cNvSpPr>
            <a:spLocks noGrp="1"/>
          </p:cNvSpPr>
          <p:nvPr>
            <p:ph type="dt" sz="half" idx="10"/>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B9765B1F-013E-4D0F-8F51-8EE9C2505FAA}" type="datetime1">
              <a:rPr lang="en-US" smtClean="0"/>
              <a:t>11/20/23</a:t>
            </a:fld>
            <a:endParaRPr lang="en-US"/>
          </a:p>
        </p:txBody>
      </p:sp>
      <p:sp>
        <p:nvSpPr>
          <p:cNvPr id="12" name="Slide Number Placeholder 5">
            <a:extLst>
              <a:ext uri="{FF2B5EF4-FFF2-40B4-BE49-F238E27FC236}">
                <a16:creationId xmlns:a16="http://schemas.microsoft.com/office/drawing/2014/main" id="{105DAC9A-9264-4E96-A741-2D8DA1F06451}"/>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2492239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 purp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351703-006A-624D-9F66-D3B3015E7B64}"/>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1" y="681038"/>
            <a:ext cx="7982511" cy="486966"/>
          </a:xfrm>
          <a:prstGeom prst="rect">
            <a:avLst/>
          </a:prstGeom>
        </p:spPr>
        <p:txBody>
          <a:bodyPr anchor="b" anchorCtr="0"/>
          <a:lstStyle>
            <a:lvl1pPr>
              <a:defRPr>
                <a:solidFill>
                  <a:schemeClr val="bg1"/>
                </a:solidFill>
              </a:defRPr>
            </a:lvl1pPr>
          </a:lstStyle>
          <a:p>
            <a:r>
              <a:rPr lang="en-US" noProof="0"/>
              <a:t>Click to edit Master title style</a:t>
            </a:r>
            <a:endParaRPr lang="en-GB" noProof="0"/>
          </a:p>
        </p:txBody>
      </p:sp>
      <p:sp>
        <p:nvSpPr>
          <p:cNvPr id="3" name="Content Placeholder 2"/>
          <p:cNvSpPr>
            <a:spLocks noGrp="1"/>
          </p:cNvSpPr>
          <p:nvPr>
            <p:ph sz="half" idx="1"/>
          </p:nvPr>
        </p:nvSpPr>
        <p:spPr>
          <a:xfrm>
            <a:off x="307800" y="1279801"/>
            <a:ext cx="3886200" cy="32635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4686301" y="1279801"/>
            <a:ext cx="4044554" cy="32635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Footer Placeholder 4">
            <a:extLst>
              <a:ext uri="{FF2B5EF4-FFF2-40B4-BE49-F238E27FC236}">
                <a16:creationId xmlns:a16="http://schemas.microsoft.com/office/drawing/2014/main" id="{E8398AE9-4026-46A2-BBA1-AAB0971832B5}"/>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5" name="Date Placeholder 3">
            <a:extLst>
              <a:ext uri="{FF2B5EF4-FFF2-40B4-BE49-F238E27FC236}">
                <a16:creationId xmlns:a16="http://schemas.microsoft.com/office/drawing/2014/main" id="{9AE78F3E-1AD5-409A-90E2-A126A9F8418C}"/>
              </a:ext>
            </a:extLst>
          </p:cNvPr>
          <p:cNvSpPr>
            <a:spLocks noGrp="1"/>
          </p:cNvSpPr>
          <p:nvPr>
            <p:ph type="dt" sz="half" idx="1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A6DAF620-CD11-4186-A1E0-713C17007B0F}" type="datetime1">
              <a:rPr lang="en-US" smtClean="0"/>
              <a:t>11/20/23</a:t>
            </a:fld>
            <a:endParaRPr lang="en-US"/>
          </a:p>
        </p:txBody>
      </p:sp>
      <p:sp>
        <p:nvSpPr>
          <p:cNvPr id="16" name="Slide Number Placeholder 5">
            <a:extLst>
              <a:ext uri="{FF2B5EF4-FFF2-40B4-BE49-F238E27FC236}">
                <a16:creationId xmlns:a16="http://schemas.microsoft.com/office/drawing/2014/main" id="{DEFCCDBD-D833-4FF5-A833-32B63E903242}"/>
              </a:ext>
            </a:extLst>
          </p:cNvPr>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63147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 white">
    <p:spTree>
      <p:nvGrpSpPr>
        <p:cNvPr id="1" name=""/>
        <p:cNvGrpSpPr/>
        <p:nvPr/>
      </p:nvGrpSpPr>
      <p:grpSpPr>
        <a:xfrm>
          <a:off x="0" y="0"/>
          <a:ext cx="0" cy="0"/>
          <a:chOff x="0" y="0"/>
          <a:chExt cx="0" cy="0"/>
        </a:xfrm>
      </p:grpSpPr>
      <p:sp>
        <p:nvSpPr>
          <p:cNvPr id="2" name="Title 1"/>
          <p:cNvSpPr>
            <a:spLocks noGrp="1"/>
          </p:cNvSpPr>
          <p:nvPr>
            <p:ph type="title"/>
          </p:nvPr>
        </p:nvSpPr>
        <p:spPr>
          <a:xfrm>
            <a:off x="307801" y="687388"/>
            <a:ext cx="7987976" cy="486966"/>
          </a:xfrm>
          <a:prstGeom prst="rect">
            <a:avLst/>
          </a:prstGeom>
        </p:spPr>
        <p:txBody>
          <a:bodyPr anchor="t" anchorCtr="0"/>
          <a:lstStyle/>
          <a:p>
            <a:r>
              <a:rPr lang="en-US" noProof="0"/>
              <a:t>Click to edit Master title style</a:t>
            </a:r>
            <a:endParaRPr lang="en-GB" noProof="0"/>
          </a:p>
        </p:txBody>
      </p:sp>
      <p:sp>
        <p:nvSpPr>
          <p:cNvPr id="3" name="Text Placeholder 2"/>
          <p:cNvSpPr>
            <a:spLocks noGrp="1"/>
          </p:cNvSpPr>
          <p:nvPr>
            <p:ph type="body" idx="1"/>
          </p:nvPr>
        </p:nvSpPr>
        <p:spPr>
          <a:xfrm>
            <a:off x="307801" y="1275161"/>
            <a:ext cx="3868340" cy="603647"/>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noProof="0"/>
              <a:t>Click to edit Master text styles</a:t>
            </a:r>
          </a:p>
        </p:txBody>
      </p:sp>
      <p:sp>
        <p:nvSpPr>
          <p:cNvPr id="4" name="Content Placeholder 3"/>
          <p:cNvSpPr>
            <a:spLocks noGrp="1"/>
          </p:cNvSpPr>
          <p:nvPr>
            <p:ph sz="half" idx="2"/>
          </p:nvPr>
        </p:nvSpPr>
        <p:spPr>
          <a:xfrm>
            <a:off x="307801" y="1985964"/>
            <a:ext cx="3868340" cy="2656285"/>
          </a:xfrm>
        </p:spPr>
        <p:txBody>
          <a:bodyPr/>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5" name="Text Placeholder 4"/>
          <p:cNvSpPr>
            <a:spLocks noGrp="1"/>
          </p:cNvSpPr>
          <p:nvPr>
            <p:ph type="body" sz="quarter" idx="3"/>
          </p:nvPr>
        </p:nvSpPr>
        <p:spPr>
          <a:xfrm>
            <a:off x="4411265" y="1275161"/>
            <a:ext cx="3887391" cy="603647"/>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noProof="0"/>
              <a:t>Click to edit Master text styles</a:t>
            </a:r>
          </a:p>
        </p:txBody>
      </p:sp>
      <p:sp>
        <p:nvSpPr>
          <p:cNvPr id="6" name="Content Placeholder 5"/>
          <p:cNvSpPr>
            <a:spLocks noGrp="1"/>
          </p:cNvSpPr>
          <p:nvPr>
            <p:ph sz="quarter" idx="4"/>
          </p:nvPr>
        </p:nvSpPr>
        <p:spPr>
          <a:xfrm>
            <a:off x="4411265" y="1985962"/>
            <a:ext cx="3887391" cy="2656286"/>
          </a:xfrm>
        </p:spPr>
        <p:txBody>
          <a:bodyPr/>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3" name="Footer Placeholder 10">
            <a:extLst>
              <a:ext uri="{FF2B5EF4-FFF2-40B4-BE49-F238E27FC236}">
                <a16:creationId xmlns:a16="http://schemas.microsoft.com/office/drawing/2014/main" id="{20D11757-AD21-8C44-BA47-2C7CCF6BD25F}"/>
              </a:ext>
            </a:extLst>
          </p:cNvPr>
          <p:cNvSpPr>
            <a:spLocks noGrp="1"/>
          </p:cNvSpPr>
          <p:nvPr>
            <p:ph type="ftr" sz="quarter" idx="1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
        <p:nvSpPr>
          <p:cNvPr id="11" name="Date Placeholder 3">
            <a:extLst>
              <a:ext uri="{FF2B5EF4-FFF2-40B4-BE49-F238E27FC236}">
                <a16:creationId xmlns:a16="http://schemas.microsoft.com/office/drawing/2014/main" id="{8267BC55-B784-4D84-8769-21885DB5752F}"/>
              </a:ext>
            </a:extLst>
          </p:cNvPr>
          <p:cNvSpPr>
            <a:spLocks noGrp="1"/>
          </p:cNvSpPr>
          <p:nvPr>
            <p:ph type="dt" sz="half" idx="14"/>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46029F9D-17CF-4083-AEFD-A7C99E5DA184}" type="datetime1">
              <a:rPr lang="en-US" smtClean="0"/>
              <a:t>11/20/23</a:t>
            </a:fld>
            <a:endParaRPr lang="en-US"/>
          </a:p>
        </p:txBody>
      </p:sp>
      <p:sp>
        <p:nvSpPr>
          <p:cNvPr id="14" name="Slide Number Placeholder 5">
            <a:extLst>
              <a:ext uri="{FF2B5EF4-FFF2-40B4-BE49-F238E27FC236}">
                <a16:creationId xmlns:a16="http://schemas.microsoft.com/office/drawing/2014/main" id="{01527A28-514A-4E4D-B9BB-80131B1DE746}"/>
              </a:ext>
            </a:extLst>
          </p:cNvPr>
          <p:cNvSpPr>
            <a:spLocks noGrp="1"/>
          </p:cNvSpPr>
          <p:nvPr>
            <p:ph type="sldNum" sz="quarter" idx="15"/>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4097345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 purple">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8D2C57-C1F3-4D95-825E-2E55BFB96759}"/>
              </a:ext>
              <a:ext uri="{C183D7F6-B498-43B3-948B-1728B52AA6E4}">
                <adec:decorative xmlns:adec="http://schemas.microsoft.com/office/drawing/2017/decorative" val="1"/>
              </a:ext>
            </a:extLst>
          </p:cNvPr>
          <p:cNvSpPr/>
          <p:nvPr/>
        </p:nvSpPr>
        <p:spPr>
          <a:xfrm>
            <a:off x="208484" y="480070"/>
            <a:ext cx="8935517" cy="4666184"/>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a:solidFill>
                <a:schemeClr val="tx1">
                  <a:lumMod val="60000"/>
                  <a:lumOff val="40000"/>
                </a:schemeClr>
              </a:solidFill>
            </a:endParaRPr>
          </a:p>
        </p:txBody>
      </p:sp>
      <p:sp>
        <p:nvSpPr>
          <p:cNvPr id="2" name="Title 1"/>
          <p:cNvSpPr>
            <a:spLocks noGrp="1"/>
          </p:cNvSpPr>
          <p:nvPr>
            <p:ph type="title"/>
          </p:nvPr>
        </p:nvSpPr>
        <p:spPr>
          <a:xfrm>
            <a:off x="307801" y="687388"/>
            <a:ext cx="7981622" cy="486966"/>
          </a:xfrm>
          <a:prstGeom prst="rect">
            <a:avLst/>
          </a:prstGeom>
        </p:spPr>
        <p:txBody>
          <a:bodyPr anchor="t" anchorCtr="0">
            <a:noAutofit/>
          </a:bodyPr>
          <a:lstStyle>
            <a:lvl1pPr>
              <a:defRPr>
                <a:solidFill>
                  <a:schemeClr val="bg1"/>
                </a:solidFill>
              </a:defRPr>
            </a:lvl1pPr>
          </a:lstStyle>
          <a:p>
            <a:r>
              <a:rPr lang="en-US" noProof="0"/>
              <a:t>Click to edit Master title style</a:t>
            </a:r>
            <a:endParaRPr lang="en-GB" noProof="0"/>
          </a:p>
        </p:txBody>
      </p:sp>
      <p:sp>
        <p:nvSpPr>
          <p:cNvPr id="3" name="Text Placeholder 2"/>
          <p:cNvSpPr>
            <a:spLocks noGrp="1"/>
          </p:cNvSpPr>
          <p:nvPr>
            <p:ph type="body" idx="1"/>
          </p:nvPr>
        </p:nvSpPr>
        <p:spPr>
          <a:xfrm>
            <a:off x="307801" y="1275161"/>
            <a:ext cx="3868340" cy="603647"/>
          </a:xfrm>
        </p:spPr>
        <p:txBody>
          <a:bodyPr anchor="b">
            <a:noAutofit/>
          </a:bodyPr>
          <a:lstStyle>
            <a:lvl1pPr marL="0" indent="0">
              <a:buNone/>
              <a:defRPr sz="1800" b="1">
                <a:solidFill>
                  <a:schemeClr val="bg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noProof="0"/>
              <a:t>Click to edit Master text styles</a:t>
            </a:r>
          </a:p>
        </p:txBody>
      </p:sp>
      <p:sp>
        <p:nvSpPr>
          <p:cNvPr id="4" name="Content Placeholder 3"/>
          <p:cNvSpPr>
            <a:spLocks noGrp="1"/>
          </p:cNvSpPr>
          <p:nvPr>
            <p:ph sz="half" idx="2"/>
          </p:nvPr>
        </p:nvSpPr>
        <p:spPr>
          <a:xfrm>
            <a:off x="307801" y="1985964"/>
            <a:ext cx="3868340" cy="2656285"/>
          </a:xfrm>
        </p:spPr>
        <p:txBody>
          <a:bodyPr>
            <a:noAutofit/>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5" name="Text Placeholder 4"/>
          <p:cNvSpPr>
            <a:spLocks noGrp="1"/>
          </p:cNvSpPr>
          <p:nvPr>
            <p:ph type="body" sz="quarter" idx="3"/>
          </p:nvPr>
        </p:nvSpPr>
        <p:spPr>
          <a:xfrm>
            <a:off x="4404913" y="1275161"/>
            <a:ext cx="3887391" cy="603647"/>
          </a:xfrm>
        </p:spPr>
        <p:txBody>
          <a:bodyPr anchor="b">
            <a:noAutofit/>
          </a:bodyPr>
          <a:lstStyle>
            <a:lvl1pPr marL="0" indent="0">
              <a:buNone/>
              <a:defRPr sz="1800" b="1">
                <a:solidFill>
                  <a:schemeClr val="bg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noProof="0"/>
              <a:t>Click to edit Master text styles</a:t>
            </a:r>
          </a:p>
        </p:txBody>
      </p:sp>
      <p:sp>
        <p:nvSpPr>
          <p:cNvPr id="6" name="Content Placeholder 5"/>
          <p:cNvSpPr>
            <a:spLocks noGrp="1"/>
          </p:cNvSpPr>
          <p:nvPr>
            <p:ph sz="quarter" idx="4"/>
          </p:nvPr>
        </p:nvSpPr>
        <p:spPr>
          <a:xfrm>
            <a:off x="4404913" y="1985962"/>
            <a:ext cx="3887391" cy="2656286"/>
          </a:xfrm>
        </p:spPr>
        <p:txBody>
          <a:bodyPr>
            <a:noAutofit/>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Footer Placeholder 4">
            <a:extLst>
              <a:ext uri="{FF2B5EF4-FFF2-40B4-BE49-F238E27FC236}">
                <a16:creationId xmlns:a16="http://schemas.microsoft.com/office/drawing/2014/main" id="{ECA17208-6DE2-4F5B-B757-D5C3A17631EF}"/>
              </a:ext>
            </a:extLst>
          </p:cNvPr>
          <p:cNvSpPr>
            <a:spLocks noGrp="1"/>
          </p:cNvSpPr>
          <p:nvPr>
            <p:ph type="ftr" sz="quarter" idx="11"/>
          </p:nvPr>
        </p:nvSpPr>
        <p:spPr>
          <a:xfrm>
            <a:off x="307802" y="4867276"/>
            <a:ext cx="5084669" cy="188960"/>
          </a:xfrm>
          <a:prstGeom prst="rect">
            <a:avLst/>
          </a:prstGeom>
        </p:spPr>
        <p:txBody>
          <a:bodyPr/>
          <a:lstStyle>
            <a:lvl1pPr>
              <a:defRPr>
                <a:solidFill>
                  <a:schemeClr val="bg1"/>
                </a:solidFill>
              </a:defRPr>
            </a:lvl1pPr>
          </a:lstStyle>
          <a:p>
            <a:endParaRPr lang="en-US"/>
          </a:p>
        </p:txBody>
      </p:sp>
      <p:sp>
        <p:nvSpPr>
          <p:cNvPr id="15" name="Date Placeholder 3">
            <a:extLst>
              <a:ext uri="{FF2B5EF4-FFF2-40B4-BE49-F238E27FC236}">
                <a16:creationId xmlns:a16="http://schemas.microsoft.com/office/drawing/2014/main" id="{283CFA40-FCD9-4A03-A580-D0EEA6494001}"/>
              </a:ext>
            </a:extLst>
          </p:cNvPr>
          <p:cNvSpPr>
            <a:spLocks noGrp="1"/>
          </p:cNvSpPr>
          <p:nvPr>
            <p:ph type="dt" sz="half" idx="12"/>
          </p:nvPr>
        </p:nvSpPr>
        <p:spPr>
          <a:xfrm>
            <a:off x="8141692" y="4867276"/>
            <a:ext cx="575120" cy="190629"/>
          </a:xfrm>
          <a:prstGeom prst="rect">
            <a:avLst/>
          </a:prstGeom>
        </p:spPr>
        <p:txBody>
          <a:bodyPr vert="horz" lIns="0" tIns="45720" rIns="0" bIns="45720" rtlCol="0" anchor="b" anchorCtr="0"/>
          <a:lstStyle>
            <a:lvl1pPr algn="r">
              <a:defRPr sz="750">
                <a:solidFill>
                  <a:schemeClr val="bg1"/>
                </a:solidFill>
              </a:defRPr>
            </a:lvl1pPr>
          </a:lstStyle>
          <a:p>
            <a:fld id="{5A9469FA-C325-4A80-8A06-D03CAA8D813A}" type="datetime1">
              <a:rPr lang="en-US" smtClean="0"/>
              <a:t>11/20/23</a:t>
            </a:fld>
            <a:endParaRPr lang="en-US"/>
          </a:p>
        </p:txBody>
      </p:sp>
      <p:sp>
        <p:nvSpPr>
          <p:cNvPr id="16" name="Slide Number Placeholder 5">
            <a:extLst>
              <a:ext uri="{FF2B5EF4-FFF2-40B4-BE49-F238E27FC236}">
                <a16:creationId xmlns:a16="http://schemas.microsoft.com/office/drawing/2014/main" id="{8AACA649-1609-4824-AF1D-CF39DED724D4}"/>
              </a:ext>
            </a:extLst>
          </p:cNvPr>
          <p:cNvSpPr>
            <a:spLocks noGrp="1"/>
          </p:cNvSpPr>
          <p:nvPr>
            <p:ph type="sldNum" sz="quarter" idx="13"/>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Tree>
    <p:extLst>
      <p:ext uri="{BB962C8B-B14F-4D97-AF65-F5344CB8AC3E}">
        <p14:creationId xmlns:p14="http://schemas.microsoft.com/office/powerpoint/2010/main" val="3271021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7800" y="1280472"/>
            <a:ext cx="7886700" cy="3263504"/>
          </a:xfrm>
          <a:prstGeom prst="rect">
            <a:avLst/>
          </a:prstGeom>
        </p:spPr>
        <p:txBody>
          <a:bodyPr vert="horz" lIns="91440" tIns="45720" rIns="91440" bIns="45720" rtlCol="0">
            <a:noAutofit/>
          </a:bodyPr>
          <a:lstStyle/>
          <a:p>
            <a:pPr lvl="0"/>
            <a:r>
              <a:rPr lang="en-GB" noProof="0"/>
              <a:t>Muokkaa tekstin perustyylejä napsauttamalla</a:t>
            </a:r>
          </a:p>
          <a:p>
            <a:pPr lvl="1"/>
            <a:r>
              <a:rPr lang="en-GB" noProof="0"/>
              <a:t>toinen taso</a:t>
            </a:r>
          </a:p>
          <a:p>
            <a:pPr lvl="2"/>
            <a:r>
              <a:rPr lang="en-GB" noProof="0"/>
              <a:t>kolmas taso</a:t>
            </a:r>
          </a:p>
          <a:p>
            <a:pPr lvl="3"/>
            <a:r>
              <a:rPr lang="en-GB" noProof="0"/>
              <a:t>neljäs taso</a:t>
            </a:r>
          </a:p>
          <a:p>
            <a:pPr lvl="4"/>
            <a:r>
              <a:rPr lang="en-GB" noProof="0"/>
              <a:t>viides taso</a:t>
            </a:r>
          </a:p>
        </p:txBody>
      </p:sp>
      <p:sp>
        <p:nvSpPr>
          <p:cNvPr id="4" name="Date Placeholder 3"/>
          <p:cNvSpPr>
            <a:spLocks noGrp="1"/>
          </p:cNvSpPr>
          <p:nvPr>
            <p:ph type="dt" sz="half" idx="2"/>
          </p:nvPr>
        </p:nvSpPr>
        <p:spPr>
          <a:xfrm>
            <a:off x="8141692" y="4867276"/>
            <a:ext cx="575120" cy="190629"/>
          </a:xfrm>
          <a:prstGeom prst="rect">
            <a:avLst/>
          </a:prstGeom>
        </p:spPr>
        <p:txBody>
          <a:bodyPr vert="horz" lIns="0" tIns="45720" rIns="0" bIns="45720" rtlCol="0" anchor="b" anchorCtr="0"/>
          <a:lstStyle>
            <a:lvl1pPr algn="r">
              <a:defRPr sz="750">
                <a:solidFill>
                  <a:schemeClr val="bg1">
                    <a:lumMod val="65000"/>
                  </a:schemeClr>
                </a:solidFill>
              </a:defRPr>
            </a:lvl1pPr>
          </a:lstStyle>
          <a:p>
            <a:fld id="{775423B5-A902-4236-80FF-E18A0FAB6AFC}" type="datetime1">
              <a:rPr lang="en-US" smtClean="0"/>
              <a:t>11/20/23</a:t>
            </a:fld>
            <a:endParaRPr lang="en-US"/>
          </a:p>
        </p:txBody>
      </p:sp>
      <p:sp>
        <p:nvSpPr>
          <p:cNvPr id="6" name="Slide Number Placeholder 5"/>
          <p:cNvSpPr>
            <a:spLocks noGrp="1"/>
          </p:cNvSpPr>
          <p:nvPr>
            <p:ph type="sldNum" sz="quarter" idx="4"/>
          </p:nvPr>
        </p:nvSpPr>
        <p:spPr>
          <a:xfrm>
            <a:off x="8772755" y="4867277"/>
            <a:ext cx="281949" cy="190511"/>
          </a:xfrm>
          <a:prstGeom prst="rect">
            <a:avLst/>
          </a:prstGeom>
        </p:spPr>
        <p:txBody>
          <a:bodyPr vert="horz" lIns="0" tIns="45720" rIns="91440" bIns="45720" rtlCol="0" anchor="b" anchorCtr="0"/>
          <a:lstStyle>
            <a:lvl1pPr algn="l">
              <a:defRPr sz="750">
                <a:solidFill>
                  <a:schemeClr val="bg1">
                    <a:lumMod val="65000"/>
                  </a:schemeClr>
                </a:solidFill>
              </a:defRPr>
            </a:lvl1pPr>
          </a:lstStyle>
          <a:p>
            <a:fld id="{3F14EC2F-B4C8-4C28-9887-3A3EB3168110}" type="slidenum">
              <a:rPr lang="en-US" smtClean="0"/>
              <a:t>‹#›</a:t>
            </a:fld>
            <a:endParaRPr lang="en-US"/>
          </a:p>
        </p:txBody>
      </p:sp>
      <p:sp>
        <p:nvSpPr>
          <p:cNvPr id="11" name="Footer Placeholder 10">
            <a:extLst>
              <a:ext uri="{FF2B5EF4-FFF2-40B4-BE49-F238E27FC236}">
                <a16:creationId xmlns:a16="http://schemas.microsoft.com/office/drawing/2014/main" id="{85E40AAE-D302-7647-9D31-6971CE88E753}"/>
              </a:ext>
            </a:extLst>
          </p:cNvPr>
          <p:cNvSpPr>
            <a:spLocks noGrp="1"/>
          </p:cNvSpPr>
          <p:nvPr>
            <p:ph type="ftr" sz="quarter" idx="3"/>
          </p:nvPr>
        </p:nvSpPr>
        <p:spPr>
          <a:xfrm>
            <a:off x="307800" y="4867277"/>
            <a:ext cx="5084100" cy="190511"/>
          </a:xfrm>
          <a:prstGeom prst="rect">
            <a:avLst/>
          </a:prstGeom>
        </p:spPr>
        <p:txBody>
          <a:bodyPr vert="horz" lIns="91440" tIns="45720" rIns="91440" bIns="45720" rtlCol="0" anchor="b" anchorCtr="0"/>
          <a:lstStyle>
            <a:lvl1pPr algn="l">
              <a:defRPr sz="750">
                <a:solidFill>
                  <a:schemeClr val="bg1">
                    <a:lumMod val="65000"/>
                  </a:schemeClr>
                </a:solidFill>
              </a:defRPr>
            </a:lvl1pPr>
          </a:lstStyle>
          <a:p>
            <a:endParaRPr lang="en-US"/>
          </a:p>
        </p:txBody>
      </p:sp>
      <p:sp>
        <p:nvSpPr>
          <p:cNvPr id="12" name="Title Placeholder 11">
            <a:extLst>
              <a:ext uri="{FF2B5EF4-FFF2-40B4-BE49-F238E27FC236}">
                <a16:creationId xmlns:a16="http://schemas.microsoft.com/office/drawing/2014/main" id="{03743BE5-29C0-A94B-962C-58F60464054B}"/>
              </a:ext>
            </a:extLst>
          </p:cNvPr>
          <p:cNvSpPr>
            <a:spLocks noGrp="1"/>
          </p:cNvSpPr>
          <p:nvPr>
            <p:ph type="title"/>
          </p:nvPr>
        </p:nvSpPr>
        <p:spPr>
          <a:xfrm>
            <a:off x="307800" y="683666"/>
            <a:ext cx="7891300" cy="484339"/>
          </a:xfrm>
          <a:prstGeom prst="rect">
            <a:avLst/>
          </a:prstGeom>
        </p:spPr>
        <p:txBody>
          <a:bodyPr vert="horz" lIns="91440" tIns="45720" rIns="91440" bIns="45720" rtlCol="0" anchor="t" anchorCtr="0">
            <a:noAutofit/>
          </a:bodyPr>
          <a:lstStyle/>
          <a:p>
            <a:r>
              <a:rPr lang="en-GB" noProof="0"/>
              <a:t>Muokkaa perustyyl. napsautt.</a:t>
            </a:r>
          </a:p>
        </p:txBody>
      </p:sp>
      <p:pic>
        <p:nvPicPr>
          <p:cNvPr id="5" name="Kuva 4" descr="Tampere University.">
            <a:extLst>
              <a:ext uri="{FF2B5EF4-FFF2-40B4-BE49-F238E27FC236}">
                <a16:creationId xmlns:a16="http://schemas.microsoft.com/office/drawing/2014/main" id="{37F13CCF-E858-4691-8DA5-CEDCEA21226F}"/>
              </a:ext>
            </a:extLst>
          </p:cNvPr>
          <p:cNvPicPr>
            <a:picLocks noChangeAspect="1"/>
          </p:cNvPicPr>
          <p:nvPr/>
        </p:nvPicPr>
        <p:blipFill>
          <a:blip r:embed="rId36"/>
          <a:stretch>
            <a:fillRect/>
          </a:stretch>
        </p:blipFill>
        <p:spPr>
          <a:xfrm>
            <a:off x="94500" y="86400"/>
            <a:ext cx="1306168" cy="315900"/>
          </a:xfrm>
          <a:prstGeom prst="rect">
            <a:avLst/>
          </a:prstGeom>
        </p:spPr>
      </p:pic>
    </p:spTree>
    <p:extLst>
      <p:ext uri="{BB962C8B-B14F-4D97-AF65-F5344CB8AC3E}">
        <p14:creationId xmlns:p14="http://schemas.microsoft.com/office/powerpoint/2010/main" val="12707836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Lst>
  <p:hf hdr="0" ftr="0" dt="0"/>
  <p:txStyles>
    <p:titleStyle>
      <a:lvl1pPr algn="l" defTabSz="685783" rtl="0" eaLnBrk="1" latinLnBrk="0" hangingPunct="1">
        <a:lnSpc>
          <a:spcPct val="90000"/>
        </a:lnSpc>
        <a:spcBef>
          <a:spcPct val="0"/>
        </a:spcBef>
        <a:buNone/>
        <a:defRPr sz="3000" b="1" i="0" kern="1200">
          <a:solidFill>
            <a:srgbClr val="4E008E"/>
          </a:solidFill>
          <a:latin typeface="Arial" panose="020B0604020202020204" pitchFamily="34" charset="0"/>
          <a:ea typeface="+mj-ea"/>
          <a:cs typeface="Arial" panose="020B0604020202020204" pitchFamily="34" charset="0"/>
        </a:defRPr>
      </a:lvl1pPr>
    </p:titleStyle>
    <p:bodyStyle>
      <a:lvl1pPr marL="135728" indent="-135728" algn="l" defTabSz="685783" rtl="0" eaLnBrk="1" latinLnBrk="0" hangingPunct="1">
        <a:lnSpc>
          <a:spcPct val="90000"/>
        </a:lnSpc>
        <a:spcBef>
          <a:spcPts val="750"/>
        </a:spcBef>
        <a:buFont typeface="Arial" panose="020B0604020202020204" pitchFamily="34" charset="0"/>
        <a:buChar char="•"/>
        <a:tabLst/>
        <a:defRPr sz="2400" kern="1200">
          <a:solidFill>
            <a:schemeClr val="tx1"/>
          </a:solidFill>
          <a:latin typeface="+mn-lt"/>
          <a:ea typeface="+mn-ea"/>
          <a:cs typeface="+mn-cs"/>
        </a:defRPr>
      </a:lvl1pPr>
      <a:lvl2pPr marL="366704" indent="-130966" algn="l" defTabSz="685783" rtl="0" eaLnBrk="1" latinLnBrk="0" hangingPunct="1">
        <a:lnSpc>
          <a:spcPct val="90000"/>
        </a:lnSpc>
        <a:spcBef>
          <a:spcPts val="375"/>
        </a:spcBef>
        <a:buFont typeface="Arial" panose="020B0604020202020204" pitchFamily="34" charset="0"/>
        <a:buChar char="•"/>
        <a:tabLst/>
        <a:defRPr sz="2100" kern="1200">
          <a:solidFill>
            <a:schemeClr val="tx1"/>
          </a:solidFill>
          <a:latin typeface="+mn-lt"/>
          <a:ea typeface="+mn-ea"/>
          <a:cs typeface="+mn-cs"/>
        </a:defRPr>
      </a:lvl2pPr>
      <a:lvl3pPr marL="603632" indent="-100010" algn="l" defTabSz="685783" rtl="0" eaLnBrk="1" latinLnBrk="0" hangingPunct="1">
        <a:lnSpc>
          <a:spcPct val="90000"/>
        </a:lnSpc>
        <a:spcBef>
          <a:spcPts val="375"/>
        </a:spcBef>
        <a:buFont typeface="Arial" panose="020B0604020202020204" pitchFamily="34" charset="0"/>
        <a:buChar char="•"/>
        <a:tabLst/>
        <a:defRPr sz="1800" kern="1200">
          <a:solidFill>
            <a:schemeClr val="tx1"/>
          </a:solidFill>
          <a:latin typeface="+mn-lt"/>
          <a:ea typeface="+mn-ea"/>
          <a:cs typeface="+mn-cs"/>
        </a:defRPr>
      </a:lvl3pPr>
      <a:lvl4pPr marL="866753" indent="-96439" algn="l" defTabSz="685783" rtl="0" eaLnBrk="1" latinLnBrk="0" hangingPunct="1">
        <a:lnSpc>
          <a:spcPct val="90000"/>
        </a:lnSpc>
        <a:spcBef>
          <a:spcPts val="375"/>
        </a:spcBef>
        <a:buFont typeface="Arial" panose="020B0604020202020204" pitchFamily="34" charset="0"/>
        <a:buChar char="•"/>
        <a:tabLst/>
        <a:defRPr sz="1500" kern="1200">
          <a:solidFill>
            <a:schemeClr val="tx1"/>
          </a:solidFill>
          <a:latin typeface="+mn-lt"/>
          <a:ea typeface="+mn-ea"/>
          <a:cs typeface="+mn-cs"/>
        </a:defRPr>
      </a:lvl4pPr>
      <a:lvl5pPr marL="1102492" indent="-100010" algn="l" defTabSz="685783" rtl="0" eaLnBrk="1" latinLnBrk="0" hangingPunct="1">
        <a:lnSpc>
          <a:spcPct val="90000"/>
        </a:lnSpc>
        <a:spcBef>
          <a:spcPts val="375"/>
        </a:spcBef>
        <a:buFont typeface="Arial" panose="020B0604020202020204" pitchFamily="34" charset="0"/>
        <a:buChar char="•"/>
        <a:tabLst/>
        <a:defRPr sz="15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 userDrawn="1">
          <p15:clr>
            <a:srgbClr val="F26B43"/>
          </p15:clr>
        </p15:guide>
        <p15:guide id="2" pos="4278" userDrawn="1">
          <p15:clr>
            <a:srgbClr val="F26B43"/>
          </p15:clr>
        </p15:guide>
        <p15:guide id="3" pos="42" userDrawn="1">
          <p15:clr>
            <a:srgbClr val="F26B43"/>
          </p15:clr>
        </p15:guide>
        <p15:guide id="4" orient="horz" pos="2389" userDrawn="1">
          <p15:clr>
            <a:srgbClr val="F26B43"/>
          </p15:clr>
        </p15:guide>
        <p15:guide id="5" pos="183" userDrawn="1">
          <p15:clr>
            <a:srgbClr val="F26B43"/>
          </p15:clr>
        </p15:guide>
        <p15:guide id="6" orient="horz" pos="2300" userDrawn="1">
          <p15:clr>
            <a:srgbClr val="F26B43"/>
          </p15:clr>
        </p15:guide>
        <p15:guide id="7" pos="3921" userDrawn="1">
          <p15:clr>
            <a:srgbClr val="F26B43"/>
          </p15:clr>
        </p15:guide>
        <p15:guide id="8" orient="horz" pos="195" userDrawn="1">
          <p15:clr>
            <a:srgbClr val="F26B43"/>
          </p15:clr>
        </p15:guide>
        <p15:guide id="9" orient="horz" pos="552" userDrawn="1">
          <p15:clr>
            <a:srgbClr val="F26B43"/>
          </p15:clr>
        </p15:guide>
        <p15:guide id="10" orient="horz" pos="322" userDrawn="1">
          <p15:clr>
            <a:srgbClr val="F26B43"/>
          </p15:clr>
        </p15:guide>
        <p15:guide id="11" orient="horz" pos="602" userDrawn="1">
          <p15:clr>
            <a:srgbClr val="F26B43"/>
          </p15:clr>
        </p15:guide>
        <p15:guide id="12" pos="41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gif"/><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34.xml"/><Relationship Id="rId1" Type="http://schemas.openxmlformats.org/officeDocument/2006/relationships/video" Target="https://www.youtube.com/embed/ohDB5gbtaEQ?feature=oembed" TargetMode="External"/><Relationship Id="rId4" Type="http://schemas.openxmlformats.org/officeDocument/2006/relationships/hyperlink" Target="https://www.youtube.com/watch?v=ohDB5gbtaEQ"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stacks.stanford.edu/file/druid:rq916rn6924/rq916rn6924.pdf"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8.gif"/><Relationship Id="rId5" Type="http://schemas.openxmlformats.org/officeDocument/2006/relationships/image" Target="../media/image27.jpe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4.xml"/><Relationship Id="rId1" Type="http://schemas.openxmlformats.org/officeDocument/2006/relationships/video" Target="https://www.youtube.com/embed/rQco1sa9AwU?feature=oembed" TargetMode="External"/><Relationship Id="rId4" Type="http://schemas.openxmlformats.org/officeDocument/2006/relationships/hyperlink" Target="https://youtu.be/rQco1sa9AwU"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openai/whisper"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ideo" Target="https://www.youtube.com/embed/TqAu-DDlINs?feature=oembed" TargetMode="External"/><Relationship Id="rId5" Type="http://schemas.openxmlformats.org/officeDocument/2006/relationships/image" Target="../media/image4.jpeg"/><Relationship Id="rId4" Type="http://schemas.openxmlformats.org/officeDocument/2006/relationships/hyperlink" Target="https://www.youtube.com/watch?v=TqAu-DDlIN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i.vub.ac.be/levi-demo/LeVI.html" TargetMode="External"/><Relationship Id="rId2" Type="http://schemas.openxmlformats.org/officeDocument/2006/relationships/hyperlink" Target="https://www.vocaltractlab.de/index.php?page=vocaltractlab-examples" TargetMode="Externa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hyperlink" Target="https://dood.al/pinktrombon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cloud.google.com/text-to-speech?hl=fi"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compare.openaudio.eu/" TargetMode="Externa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603B7-DAC2-472F-9709-AA0828DF9F38}"/>
              </a:ext>
            </a:extLst>
          </p:cNvPr>
          <p:cNvSpPr>
            <a:spLocks noGrp="1"/>
          </p:cNvSpPr>
          <p:nvPr>
            <p:ph type="ctrTitle"/>
          </p:nvPr>
        </p:nvSpPr>
        <p:spPr/>
        <p:txBody>
          <a:bodyPr/>
          <a:lstStyle/>
          <a:p>
            <a:r>
              <a:rPr lang="es-ES" dirty="0" err="1"/>
              <a:t>Overview</a:t>
            </a:r>
            <a:r>
              <a:rPr lang="es-ES" dirty="0"/>
              <a:t> </a:t>
            </a:r>
            <a:r>
              <a:rPr lang="es-ES" dirty="0" err="1"/>
              <a:t>of</a:t>
            </a:r>
            <a:r>
              <a:rPr lang="es-ES" dirty="0"/>
              <a:t> </a:t>
            </a:r>
            <a:r>
              <a:rPr lang="es-ES" dirty="0" err="1"/>
              <a:t>speech</a:t>
            </a:r>
            <a:r>
              <a:rPr lang="es-ES" dirty="0"/>
              <a:t> </a:t>
            </a:r>
            <a:r>
              <a:rPr lang="es-ES" dirty="0" err="1"/>
              <a:t>signals</a:t>
            </a:r>
            <a:r>
              <a:rPr lang="es-ES" dirty="0"/>
              <a:t> &amp; </a:t>
            </a:r>
            <a:r>
              <a:rPr lang="es-ES" dirty="0" err="1"/>
              <a:t>speech</a:t>
            </a:r>
            <a:r>
              <a:rPr lang="es-ES" dirty="0"/>
              <a:t> </a:t>
            </a:r>
            <a:r>
              <a:rPr lang="es-ES" dirty="0" err="1"/>
              <a:t>processing</a:t>
            </a:r>
            <a:endParaRPr lang="en-US" dirty="0"/>
          </a:p>
        </p:txBody>
      </p:sp>
      <p:sp>
        <p:nvSpPr>
          <p:cNvPr id="3" name="Subtitle 2">
            <a:extLst>
              <a:ext uri="{FF2B5EF4-FFF2-40B4-BE49-F238E27FC236}">
                <a16:creationId xmlns:a16="http://schemas.microsoft.com/office/drawing/2014/main" id="{40FF55CC-3C50-4D3D-925F-44D9059D7F46}"/>
              </a:ext>
            </a:extLst>
          </p:cNvPr>
          <p:cNvSpPr>
            <a:spLocks noGrp="1"/>
          </p:cNvSpPr>
          <p:nvPr>
            <p:ph type="subTitle" idx="1"/>
          </p:nvPr>
        </p:nvSpPr>
        <p:spPr>
          <a:xfrm>
            <a:off x="418193" y="3326400"/>
            <a:ext cx="8312663" cy="1080000"/>
          </a:xfrm>
        </p:spPr>
        <p:txBody>
          <a:bodyPr/>
          <a:lstStyle/>
          <a:p>
            <a:r>
              <a:rPr lang="en-US" dirty="0"/>
              <a:t>COMP.SGN.120</a:t>
            </a:r>
          </a:p>
          <a:p>
            <a:r>
              <a:rPr lang="en-US" dirty="0"/>
              <a:t>Introduction to Audio and Speech Processing</a:t>
            </a:r>
          </a:p>
          <a:p>
            <a:r>
              <a:rPr lang="en-US" dirty="0"/>
              <a:t>Lecture 9 </a:t>
            </a:r>
          </a:p>
        </p:txBody>
      </p:sp>
      <p:sp>
        <p:nvSpPr>
          <p:cNvPr id="4" name="Slide Number Placeholder 3">
            <a:extLst>
              <a:ext uri="{FF2B5EF4-FFF2-40B4-BE49-F238E27FC236}">
                <a16:creationId xmlns:a16="http://schemas.microsoft.com/office/drawing/2014/main" id="{8656652A-8214-4726-9BFB-250827B999A1}"/>
              </a:ext>
            </a:extLst>
          </p:cNvPr>
          <p:cNvSpPr>
            <a:spLocks noGrp="1"/>
          </p:cNvSpPr>
          <p:nvPr>
            <p:ph type="sldNum" sz="quarter" idx="4"/>
          </p:nvPr>
        </p:nvSpPr>
        <p:spPr/>
        <p:txBody>
          <a:bodyPr/>
          <a:lstStyle/>
          <a:p>
            <a:fld id="{3F14EC2F-B4C8-4C28-9887-3A3EB3168110}" type="slidenum">
              <a:rPr lang="en-US" smtClean="0"/>
              <a:t>1</a:t>
            </a:fld>
            <a:endParaRPr lang="en-US"/>
          </a:p>
        </p:txBody>
      </p:sp>
    </p:spTree>
    <p:extLst>
      <p:ext uri="{BB962C8B-B14F-4D97-AF65-F5344CB8AC3E}">
        <p14:creationId xmlns:p14="http://schemas.microsoft.com/office/powerpoint/2010/main" val="2673800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overview of speech production</a:t>
            </a:r>
          </a:p>
        </p:txBody>
      </p:sp>
      <p:sp>
        <p:nvSpPr>
          <p:cNvPr id="3" name="Content Placeholder 2"/>
          <p:cNvSpPr>
            <a:spLocks noGrp="1"/>
          </p:cNvSpPr>
          <p:nvPr>
            <p:ph idx="1"/>
          </p:nvPr>
        </p:nvSpPr>
        <p:spPr>
          <a:xfrm>
            <a:off x="185630" y="1416288"/>
            <a:ext cx="4908884" cy="3441461"/>
          </a:xfrm>
        </p:spPr>
        <p:txBody>
          <a:bodyPr/>
          <a:lstStyle/>
          <a:p>
            <a:pPr marL="0" indent="0">
              <a:spcAft>
                <a:spcPts val="800"/>
              </a:spcAft>
              <a:buNone/>
            </a:pPr>
            <a:r>
              <a:rPr lang="en-US" sz="1600" b="1" dirty="0"/>
              <a:t>Brain:</a:t>
            </a:r>
            <a:r>
              <a:rPr lang="en-US" sz="1600" dirty="0"/>
              <a:t> conversion of an “idea-to-be-communicated” into a sequence of motor commands.</a:t>
            </a:r>
          </a:p>
          <a:p>
            <a:pPr marL="0" indent="0">
              <a:spcAft>
                <a:spcPts val="800"/>
              </a:spcAft>
              <a:buNone/>
            </a:pPr>
            <a:r>
              <a:rPr lang="en-US" sz="1600" b="1" dirty="0"/>
              <a:t>Lungs: </a:t>
            </a:r>
            <a:r>
              <a:rPr lang="en-US" sz="1600" dirty="0"/>
              <a:t>provides air-pressure through contraction.</a:t>
            </a:r>
          </a:p>
          <a:p>
            <a:pPr marL="0" indent="0">
              <a:spcAft>
                <a:spcPts val="800"/>
              </a:spcAft>
              <a:buNone/>
            </a:pPr>
            <a:r>
              <a:rPr lang="en-US" sz="1600" b="1" dirty="0"/>
              <a:t>Vocal folds: </a:t>
            </a:r>
            <a:r>
              <a:rPr lang="en-US" sz="1600" dirty="0"/>
              <a:t>periodic</a:t>
            </a:r>
            <a:r>
              <a:rPr lang="en-US" sz="1600" b="1" dirty="0"/>
              <a:t> </a:t>
            </a:r>
            <a:r>
              <a:rPr lang="en-US" sz="1600" dirty="0"/>
              <a:t>vibration due to lung-pressure + motor control</a:t>
            </a:r>
          </a:p>
          <a:p>
            <a:pPr marL="0" indent="0">
              <a:spcAft>
                <a:spcPts val="800"/>
              </a:spcAft>
              <a:buNone/>
            </a:pPr>
            <a:r>
              <a:rPr lang="en-US" sz="1600" b="1" dirty="0"/>
              <a:t>Vocal tract: </a:t>
            </a:r>
            <a:r>
              <a:rPr lang="en-US" sz="1600" dirty="0"/>
              <a:t>articulators (tongue, lips, jaw etc.) filter the signal in time according to neural control</a:t>
            </a:r>
            <a:endParaRPr lang="en-US" sz="1600" b="1" dirty="0"/>
          </a:p>
          <a:p>
            <a:pPr marL="0" indent="0">
              <a:spcAft>
                <a:spcPts val="800"/>
              </a:spcAft>
              <a:buNone/>
            </a:pPr>
            <a:r>
              <a:rPr lang="en-US" sz="1600" b="1" dirty="0"/>
              <a:t>Lips + nose: </a:t>
            </a:r>
            <a:r>
              <a:rPr lang="en-US" sz="1600" dirty="0"/>
              <a:t>sound radiation to external environment.</a:t>
            </a:r>
          </a:p>
          <a:p>
            <a:pPr marL="0" indent="0">
              <a:spcAft>
                <a:spcPts val="800"/>
              </a:spcAft>
              <a:buNone/>
            </a:pPr>
            <a:r>
              <a:rPr lang="en-US" sz="1600" dirty="0"/>
              <a:t>(more about production on Thursday’s lecture)</a:t>
            </a:r>
          </a:p>
        </p:txBody>
      </p:sp>
      <p:pic>
        <p:nvPicPr>
          <p:cNvPr id="1028" name="Picture 4" descr="rimer: Acoustics and Physiology of Human Speech | The Scientist Magazine®"/>
          <p:cNvPicPr>
            <a:picLocks noChangeAspect="1" noChangeArrowheads="1"/>
          </p:cNvPicPr>
          <p:nvPr/>
        </p:nvPicPr>
        <p:blipFill rotWithShape="1">
          <a:blip r:embed="rId2">
            <a:extLst>
              <a:ext uri="{28A0092B-C50C-407E-A947-70E740481C1C}">
                <a14:useLocalDpi xmlns:a14="http://schemas.microsoft.com/office/drawing/2010/main" val="0"/>
              </a:ext>
            </a:extLst>
          </a:blip>
          <a:srcRect l="11501" r="2235"/>
          <a:stretch/>
        </p:blipFill>
        <p:spPr bwMode="auto">
          <a:xfrm>
            <a:off x="5770593" y="1416288"/>
            <a:ext cx="3055345" cy="3577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1144" y="4958834"/>
            <a:ext cx="1337226" cy="184666"/>
          </a:xfrm>
          <a:prstGeom prst="rect">
            <a:avLst/>
          </a:prstGeom>
          <a:noFill/>
        </p:spPr>
        <p:txBody>
          <a:bodyPr wrap="none" rtlCol="0">
            <a:spAutoFit/>
          </a:bodyPr>
          <a:lstStyle/>
          <a:p>
            <a:r>
              <a:rPr lang="en-US" sz="600" b="1" dirty="0"/>
              <a:t>Source: The Scientist Magazine</a:t>
            </a:r>
          </a:p>
        </p:txBody>
      </p:sp>
    </p:spTree>
    <p:extLst>
      <p:ext uri="{BB962C8B-B14F-4D97-AF65-F5344CB8AC3E}">
        <p14:creationId xmlns:p14="http://schemas.microsoft.com/office/powerpoint/2010/main" val="171305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1BCD4-5E91-76BF-5F7A-748E89896CEA}"/>
              </a:ext>
            </a:extLst>
          </p:cNvPr>
          <p:cNvSpPr>
            <a:spLocks noGrp="1"/>
          </p:cNvSpPr>
          <p:nvPr>
            <p:ph type="title"/>
          </p:nvPr>
        </p:nvSpPr>
        <p:spPr/>
        <p:txBody>
          <a:bodyPr/>
          <a:lstStyle/>
          <a:p>
            <a:r>
              <a:rPr lang="en-FI" dirty="0"/>
              <a:t>Acoustical modeling of speech production</a:t>
            </a:r>
          </a:p>
        </p:txBody>
      </p:sp>
      <p:pic>
        <p:nvPicPr>
          <p:cNvPr id="6" name="Content Placeholder 5">
            <a:extLst>
              <a:ext uri="{FF2B5EF4-FFF2-40B4-BE49-F238E27FC236}">
                <a16:creationId xmlns:a16="http://schemas.microsoft.com/office/drawing/2014/main" id="{7E9E1E26-3B93-E596-0D2D-66B788541D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65837"/>
            <a:ext cx="5686366" cy="1743770"/>
          </a:xfrm>
        </p:spPr>
      </p:pic>
      <p:sp>
        <p:nvSpPr>
          <p:cNvPr id="4" name="Slide Number Placeholder 3">
            <a:extLst>
              <a:ext uri="{FF2B5EF4-FFF2-40B4-BE49-F238E27FC236}">
                <a16:creationId xmlns:a16="http://schemas.microsoft.com/office/drawing/2014/main" id="{8C8591D5-69E9-92BD-7953-C084ED09D0A3}"/>
              </a:ext>
            </a:extLst>
          </p:cNvPr>
          <p:cNvSpPr>
            <a:spLocks noGrp="1"/>
          </p:cNvSpPr>
          <p:nvPr>
            <p:ph type="sldNum" sz="quarter" idx="4"/>
          </p:nvPr>
        </p:nvSpPr>
        <p:spPr/>
        <p:txBody>
          <a:bodyPr/>
          <a:lstStyle/>
          <a:p>
            <a:fld id="{3F14EC2F-B4C8-4C28-9887-3A3EB3168110}" type="slidenum">
              <a:rPr lang="en-US" smtClean="0"/>
              <a:t>11</a:t>
            </a:fld>
            <a:endParaRPr lang="en-US"/>
          </a:p>
        </p:txBody>
      </p:sp>
      <p:sp>
        <p:nvSpPr>
          <p:cNvPr id="14" name="TextBox 13">
            <a:extLst>
              <a:ext uri="{FF2B5EF4-FFF2-40B4-BE49-F238E27FC236}">
                <a16:creationId xmlns:a16="http://schemas.microsoft.com/office/drawing/2014/main" id="{B25CA639-B499-DA23-AC7A-AB4662DED76F}"/>
              </a:ext>
            </a:extLst>
          </p:cNvPr>
          <p:cNvSpPr txBox="1"/>
          <p:nvPr/>
        </p:nvSpPr>
        <p:spPr>
          <a:xfrm>
            <a:off x="834817" y="4401299"/>
            <a:ext cx="4572000" cy="507831"/>
          </a:xfrm>
          <a:prstGeom prst="rect">
            <a:avLst/>
          </a:prstGeom>
          <a:noFill/>
        </p:spPr>
        <p:txBody>
          <a:bodyPr wrap="square">
            <a:spAutoFit/>
          </a:bodyPr>
          <a:lstStyle/>
          <a:p>
            <a:r>
              <a:rPr lang="en-US" dirty="0"/>
              <a:t>Speech production can be modeled using physics, electronics, or digital signal processing (DSP) techniques.</a:t>
            </a:r>
            <a:endParaRPr lang="en-FI" dirty="0"/>
          </a:p>
        </p:txBody>
      </p:sp>
      <p:grpSp>
        <p:nvGrpSpPr>
          <p:cNvPr id="34" name="Group 33">
            <a:extLst>
              <a:ext uri="{FF2B5EF4-FFF2-40B4-BE49-F238E27FC236}">
                <a16:creationId xmlns:a16="http://schemas.microsoft.com/office/drawing/2014/main" id="{6593C9BB-FDC3-28CF-35B4-C754E93FC493}"/>
              </a:ext>
            </a:extLst>
          </p:cNvPr>
          <p:cNvGrpSpPr/>
          <p:nvPr/>
        </p:nvGrpSpPr>
        <p:grpSpPr>
          <a:xfrm>
            <a:off x="6159285" y="3459447"/>
            <a:ext cx="2964928" cy="1684829"/>
            <a:chOff x="6028660" y="3459447"/>
            <a:chExt cx="2964928" cy="1684829"/>
          </a:xfrm>
        </p:grpSpPr>
        <p:pic>
          <p:nvPicPr>
            <p:cNvPr id="12" name="Picture 2" descr="Kuvahaun tulos haulle lattice filter">
              <a:extLst>
                <a:ext uri="{FF2B5EF4-FFF2-40B4-BE49-F238E27FC236}">
                  <a16:creationId xmlns:a16="http://schemas.microsoft.com/office/drawing/2014/main" id="{67A792B9-21F6-1E57-044C-5FB69864A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660" y="3841960"/>
              <a:ext cx="2964928" cy="1062947"/>
            </a:xfrm>
            <a:prstGeom prst="rect">
              <a:avLst/>
            </a:prstGeom>
            <a:noFill/>
            <a:extLst>
              <a:ext uri="{909E8E84-426E-40DD-AFC4-6F175D3DCCD1}">
                <a14:hiddenFill xmlns:a14="http://schemas.microsoft.com/office/drawing/2010/main">
                  <a:solidFill>
                    <a:srgbClr val="FFFFFF"/>
                  </a:solidFill>
                </a14:hiddenFill>
              </a:ext>
            </a:extLst>
          </p:spPr>
        </p:pic>
        <p:sp>
          <p:nvSpPr>
            <p:cNvPr id="15" name="Down Arrow 14">
              <a:extLst>
                <a:ext uri="{FF2B5EF4-FFF2-40B4-BE49-F238E27FC236}">
                  <a16:creationId xmlns:a16="http://schemas.microsoft.com/office/drawing/2014/main" id="{79602349-4EB2-522D-3773-DEA3C1A9D5A5}"/>
                </a:ext>
              </a:extLst>
            </p:cNvPr>
            <p:cNvSpPr/>
            <p:nvPr/>
          </p:nvSpPr>
          <p:spPr>
            <a:xfrm>
              <a:off x="7429635" y="3459447"/>
              <a:ext cx="325418" cy="417994"/>
            </a:xfrm>
            <a:prstGeom prst="down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6" name="TextBox 15">
              <a:extLst>
                <a:ext uri="{FF2B5EF4-FFF2-40B4-BE49-F238E27FC236}">
                  <a16:creationId xmlns:a16="http://schemas.microsoft.com/office/drawing/2014/main" id="{E8DF4709-DA64-2EF6-791E-B7B16E235657}"/>
                </a:ext>
              </a:extLst>
            </p:cNvPr>
            <p:cNvSpPr txBox="1"/>
            <p:nvPr/>
          </p:nvSpPr>
          <p:spPr>
            <a:xfrm>
              <a:off x="7067268" y="4867277"/>
              <a:ext cx="1019831" cy="276999"/>
            </a:xfrm>
            <a:prstGeom prst="rect">
              <a:avLst/>
            </a:prstGeom>
            <a:noFill/>
          </p:spPr>
          <p:txBody>
            <a:bodyPr wrap="none" rtlCol="0">
              <a:spAutoFit/>
            </a:bodyPr>
            <a:lstStyle/>
            <a:p>
              <a:r>
                <a:rPr lang="en-GB" sz="1200" dirty="0"/>
                <a:t>d</a:t>
              </a:r>
              <a:r>
                <a:rPr lang="en-FI" sz="1200" dirty="0"/>
                <a:t>igital filters</a:t>
              </a:r>
            </a:p>
          </p:txBody>
        </p:sp>
      </p:grpSp>
      <p:grpSp>
        <p:nvGrpSpPr>
          <p:cNvPr id="35" name="Group 34">
            <a:extLst>
              <a:ext uri="{FF2B5EF4-FFF2-40B4-BE49-F238E27FC236}">
                <a16:creationId xmlns:a16="http://schemas.microsoft.com/office/drawing/2014/main" id="{DD7282BC-3F3F-B111-3769-57345478DA51}"/>
              </a:ext>
            </a:extLst>
          </p:cNvPr>
          <p:cNvGrpSpPr/>
          <p:nvPr/>
        </p:nvGrpSpPr>
        <p:grpSpPr>
          <a:xfrm>
            <a:off x="2935706" y="1247423"/>
            <a:ext cx="6167881" cy="2165692"/>
            <a:chOff x="2825706" y="1247423"/>
            <a:chExt cx="6167881" cy="2165692"/>
          </a:xfrm>
        </p:grpSpPr>
        <p:pic>
          <p:nvPicPr>
            <p:cNvPr id="7" name="Picture 2" descr="Image result for vocal tract tube model">
              <a:extLst>
                <a:ext uri="{FF2B5EF4-FFF2-40B4-BE49-F238E27FC236}">
                  <a16:creationId xmlns:a16="http://schemas.microsoft.com/office/drawing/2014/main" id="{7247893E-3AD2-E501-8084-CDCA492F8CD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0784" y="1498851"/>
              <a:ext cx="3142803" cy="178951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44D698EC-1281-22A9-4276-F49154490AF7}"/>
                </a:ext>
              </a:extLst>
            </p:cNvPr>
            <p:cNvGrpSpPr/>
            <p:nvPr/>
          </p:nvGrpSpPr>
          <p:grpSpPr>
            <a:xfrm>
              <a:off x="2825706" y="1247423"/>
              <a:ext cx="5751047" cy="2165692"/>
              <a:chOff x="2825706" y="1247423"/>
              <a:chExt cx="5751047" cy="2165692"/>
            </a:xfrm>
          </p:grpSpPr>
          <p:grpSp>
            <p:nvGrpSpPr>
              <p:cNvPr id="8" name="Group 7">
                <a:extLst>
                  <a:ext uri="{FF2B5EF4-FFF2-40B4-BE49-F238E27FC236}">
                    <a16:creationId xmlns:a16="http://schemas.microsoft.com/office/drawing/2014/main" id="{6B1ACE1E-B74C-EE32-BEC7-D260613005E6}"/>
                  </a:ext>
                </a:extLst>
              </p:cNvPr>
              <p:cNvGrpSpPr/>
              <p:nvPr/>
            </p:nvGrpSpPr>
            <p:grpSpPr>
              <a:xfrm>
                <a:off x="7076159" y="2604828"/>
                <a:ext cx="1195348" cy="473737"/>
                <a:chOff x="6959844" y="3243327"/>
                <a:chExt cx="1195348" cy="473737"/>
              </a:xfrm>
            </p:grpSpPr>
            <p:cxnSp>
              <p:nvCxnSpPr>
                <p:cNvPr id="9" name="Straight Arrow Connector 8">
                  <a:extLst>
                    <a:ext uri="{FF2B5EF4-FFF2-40B4-BE49-F238E27FC236}">
                      <a16:creationId xmlns:a16="http://schemas.microsoft.com/office/drawing/2014/main" id="{3CF9F929-ABC7-AD73-7215-E90051082F3E}"/>
                    </a:ext>
                  </a:extLst>
                </p:cNvPr>
                <p:cNvCxnSpPr/>
                <p:nvPr/>
              </p:nvCxnSpPr>
              <p:spPr>
                <a:xfrm flipV="1">
                  <a:off x="6959844" y="3603532"/>
                  <a:ext cx="359563" cy="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4D812A0-B16E-099D-3DEE-24F3BB1A5EF4}"/>
                    </a:ext>
                  </a:extLst>
                </p:cNvPr>
                <p:cNvCxnSpPr/>
                <p:nvPr/>
              </p:nvCxnSpPr>
              <p:spPr>
                <a:xfrm flipV="1">
                  <a:off x="7386345" y="3243327"/>
                  <a:ext cx="359563" cy="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16474C6-AC8C-1E90-DBCC-1B51BFEB3762}"/>
                    </a:ext>
                  </a:extLst>
                </p:cNvPr>
                <p:cNvCxnSpPr/>
                <p:nvPr/>
              </p:nvCxnSpPr>
              <p:spPr>
                <a:xfrm flipV="1">
                  <a:off x="7795629" y="3717063"/>
                  <a:ext cx="359563" cy="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1C9923D4-7D92-2000-8BF9-EDB82BAE616E}"/>
                  </a:ext>
                </a:extLst>
              </p:cNvPr>
              <p:cNvSpPr txBox="1"/>
              <p:nvPr/>
            </p:nvSpPr>
            <p:spPr>
              <a:xfrm>
                <a:off x="6875168" y="1247423"/>
                <a:ext cx="1667444" cy="276999"/>
              </a:xfrm>
              <a:prstGeom prst="rect">
                <a:avLst/>
              </a:prstGeom>
              <a:noFill/>
            </p:spPr>
            <p:txBody>
              <a:bodyPr wrap="none" rtlCol="0">
                <a:spAutoFit/>
              </a:bodyPr>
              <a:lstStyle/>
              <a:p>
                <a:r>
                  <a:rPr lang="fi-FI" sz="1200" dirty="0" err="1"/>
                  <a:t>physiological</a:t>
                </a:r>
                <a:r>
                  <a:rPr lang="fi-FI" sz="1200" dirty="0"/>
                  <a:t> </a:t>
                </a:r>
                <a:r>
                  <a:rPr lang="fi-FI" sz="1200" dirty="0" err="1"/>
                  <a:t>systems</a:t>
                </a:r>
                <a:endParaRPr lang="en-FI" sz="1200" dirty="0"/>
              </a:p>
            </p:txBody>
          </p:sp>
          <p:sp>
            <p:nvSpPr>
              <p:cNvPr id="18" name="TextBox 17">
                <a:extLst>
                  <a:ext uri="{FF2B5EF4-FFF2-40B4-BE49-F238E27FC236}">
                    <a16:creationId xmlns:a16="http://schemas.microsoft.com/office/drawing/2014/main" id="{8BCEB751-0832-0138-8AF1-71AFCA34CBE8}"/>
                  </a:ext>
                </a:extLst>
              </p:cNvPr>
              <p:cNvSpPr txBox="1"/>
              <p:nvPr/>
            </p:nvSpPr>
            <p:spPr>
              <a:xfrm>
                <a:off x="6933354" y="3136116"/>
                <a:ext cx="1643399" cy="276999"/>
              </a:xfrm>
              <a:prstGeom prst="rect">
                <a:avLst/>
              </a:prstGeom>
              <a:noFill/>
            </p:spPr>
            <p:txBody>
              <a:bodyPr wrap="none" rtlCol="0">
                <a:spAutoFit/>
              </a:bodyPr>
              <a:lstStyle/>
              <a:p>
                <a:r>
                  <a:rPr lang="fi-FI" sz="1200" dirty="0" err="1"/>
                  <a:t>acoustic</a:t>
                </a:r>
                <a:r>
                  <a:rPr lang="fi-FI" sz="1200" dirty="0"/>
                  <a:t> </a:t>
                </a:r>
                <a:r>
                  <a:rPr lang="fi-FI" sz="1200" dirty="0" err="1"/>
                  <a:t>tube</a:t>
                </a:r>
                <a:r>
                  <a:rPr lang="fi-FI" sz="1200" dirty="0"/>
                  <a:t> </a:t>
                </a:r>
                <a:r>
                  <a:rPr lang="fi-FI" sz="1200" dirty="0" err="1"/>
                  <a:t>models</a:t>
                </a:r>
                <a:endParaRPr lang="en-FI" sz="1200" dirty="0"/>
              </a:p>
            </p:txBody>
          </p:sp>
          <p:sp>
            <p:nvSpPr>
              <p:cNvPr id="25" name="Bent Arrow 24">
                <a:extLst>
                  <a:ext uri="{FF2B5EF4-FFF2-40B4-BE49-F238E27FC236}">
                    <a16:creationId xmlns:a16="http://schemas.microsoft.com/office/drawing/2014/main" id="{8AE83F3A-8593-74D7-C658-CC4793A4AA8D}"/>
                  </a:ext>
                </a:extLst>
              </p:cNvPr>
              <p:cNvSpPr/>
              <p:nvPr/>
            </p:nvSpPr>
            <p:spPr>
              <a:xfrm>
                <a:off x="2825706" y="1828799"/>
                <a:ext cx="3090946" cy="871227"/>
              </a:xfrm>
              <a:prstGeom prst="bentArrow">
                <a:avLst>
                  <a:gd name="adj1" fmla="val 8036"/>
                  <a:gd name="adj2" fmla="val 11268"/>
                  <a:gd name="adj3" fmla="val 50000"/>
                  <a:gd name="adj4" fmla="val 79018"/>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solidFill>
                    <a:schemeClr val="tx1"/>
                  </a:solidFill>
                </a:endParaRPr>
              </a:p>
            </p:txBody>
          </p:sp>
        </p:grpSp>
      </p:grpSp>
      <p:sp>
        <p:nvSpPr>
          <p:cNvPr id="26" name="TextBox 25">
            <a:extLst>
              <a:ext uri="{FF2B5EF4-FFF2-40B4-BE49-F238E27FC236}">
                <a16:creationId xmlns:a16="http://schemas.microsoft.com/office/drawing/2014/main" id="{2753541D-E133-041B-47AA-5C68EF189BFA}"/>
              </a:ext>
            </a:extLst>
          </p:cNvPr>
          <p:cNvSpPr txBox="1"/>
          <p:nvPr/>
        </p:nvSpPr>
        <p:spPr>
          <a:xfrm>
            <a:off x="2155085" y="3459447"/>
            <a:ext cx="3961341" cy="846386"/>
          </a:xfrm>
          <a:prstGeom prst="rect">
            <a:avLst/>
          </a:prstGeom>
          <a:noFill/>
          <a:ln>
            <a:solidFill>
              <a:schemeClr val="tx1"/>
            </a:solidFill>
          </a:ln>
        </p:spPr>
        <p:txBody>
          <a:bodyPr wrap="none" rtlCol="0">
            <a:spAutoFit/>
          </a:bodyPr>
          <a:lstStyle/>
          <a:p>
            <a:r>
              <a:rPr lang="en-US" sz="1400" b="1" dirty="0"/>
              <a:t>LTI-modeling</a:t>
            </a:r>
            <a:r>
              <a:rPr lang="en-US" sz="1400" dirty="0"/>
              <a:t>:</a:t>
            </a:r>
          </a:p>
          <a:p>
            <a:r>
              <a:rPr lang="en-US" sz="1400" i="1" dirty="0"/>
              <a:t>y</a:t>
            </a:r>
            <a:r>
              <a:rPr lang="en-US" sz="1400" dirty="0"/>
              <a:t>(</a:t>
            </a:r>
            <a:r>
              <a:rPr lang="en-US" sz="1400" i="1" dirty="0"/>
              <a:t>t</a:t>
            </a:r>
            <a:r>
              <a:rPr lang="en-US" sz="1400" dirty="0"/>
              <a:t>) = </a:t>
            </a:r>
            <a:r>
              <a:rPr lang="en-US" sz="1400" i="1" dirty="0"/>
              <a:t>s</a:t>
            </a:r>
            <a:r>
              <a:rPr lang="en-US" sz="1400" dirty="0"/>
              <a:t>(</a:t>
            </a:r>
            <a:r>
              <a:rPr lang="en-US" sz="1400" i="1" dirty="0"/>
              <a:t>t</a:t>
            </a:r>
            <a:r>
              <a:rPr lang="en-US" sz="1400" dirty="0"/>
              <a:t>) ∗ </a:t>
            </a:r>
            <a:r>
              <a:rPr lang="en-US" sz="1400" i="1" dirty="0"/>
              <a:t>h</a:t>
            </a:r>
            <a:r>
              <a:rPr lang="en-US" sz="1400" dirty="0"/>
              <a:t>(</a:t>
            </a:r>
            <a:r>
              <a:rPr lang="en-US" sz="1400" i="1" dirty="0"/>
              <a:t>t</a:t>
            </a:r>
            <a:r>
              <a:rPr lang="en-US" sz="1400" dirty="0"/>
              <a:t>) ∗ </a:t>
            </a:r>
            <a:r>
              <a:rPr lang="en-US" sz="1400" i="1" dirty="0"/>
              <a:t>r</a:t>
            </a:r>
            <a:r>
              <a:rPr lang="en-US" sz="1400" dirty="0"/>
              <a:t>(</a:t>
            </a:r>
            <a:r>
              <a:rPr lang="en-US" sz="1400" i="1" dirty="0"/>
              <a:t>t</a:t>
            </a:r>
            <a:r>
              <a:rPr lang="en-US" sz="1400" dirty="0"/>
              <a:t>) </a:t>
            </a:r>
          </a:p>
          <a:p>
            <a:br>
              <a:rPr lang="en-US" sz="700" dirty="0"/>
            </a:br>
            <a:r>
              <a:rPr lang="en-US" sz="1400" dirty="0"/>
              <a:t>Y(</a:t>
            </a:r>
            <a:r>
              <a:rPr lang="en-US" sz="1400" i="1" dirty="0"/>
              <a:t>f</a:t>
            </a:r>
            <a:r>
              <a:rPr lang="en-US" sz="1400" dirty="0"/>
              <a:t>) = S(</a:t>
            </a:r>
            <a:r>
              <a:rPr lang="en-US" sz="1400" i="1" dirty="0"/>
              <a:t>f</a:t>
            </a:r>
            <a:r>
              <a:rPr lang="en-US" sz="1400" dirty="0"/>
              <a:t>) × H(</a:t>
            </a:r>
            <a:r>
              <a:rPr lang="en-US" sz="1400" i="1" dirty="0"/>
              <a:t>f</a:t>
            </a:r>
            <a:r>
              <a:rPr lang="en-US" sz="1400" dirty="0"/>
              <a:t>) × R(</a:t>
            </a:r>
            <a:r>
              <a:rPr lang="en-US" sz="1400" i="1" dirty="0"/>
              <a:t>f</a:t>
            </a:r>
            <a:r>
              <a:rPr lang="en-US" sz="1400" dirty="0"/>
              <a:t>) = </a:t>
            </a:r>
            <a:r>
              <a:rPr lang="en-US" sz="1400" b="1" i="1" dirty="0">
                <a:latin typeface="Bell MT"/>
                <a:cs typeface="Bell MT"/>
              </a:rPr>
              <a:t>F</a:t>
            </a:r>
            <a:r>
              <a:rPr lang="en-US" sz="1400" dirty="0"/>
              <a:t>{</a:t>
            </a:r>
            <a:r>
              <a:rPr lang="en-US" sz="1400" i="1" dirty="0"/>
              <a:t>s</a:t>
            </a:r>
            <a:r>
              <a:rPr lang="en-US" sz="1400" dirty="0"/>
              <a:t>(</a:t>
            </a:r>
            <a:r>
              <a:rPr lang="en-US" sz="1400" i="1" dirty="0"/>
              <a:t>t</a:t>
            </a:r>
            <a:r>
              <a:rPr lang="en-US" sz="1400" dirty="0"/>
              <a:t>)} × </a:t>
            </a:r>
            <a:r>
              <a:rPr lang="en-US" sz="1400" b="1" i="1" dirty="0">
                <a:latin typeface="Bell MT"/>
                <a:cs typeface="Bell MT"/>
              </a:rPr>
              <a:t>F</a:t>
            </a:r>
            <a:r>
              <a:rPr lang="en-US" sz="1400" dirty="0"/>
              <a:t>{</a:t>
            </a:r>
            <a:r>
              <a:rPr lang="en-US" sz="1400" i="1" dirty="0"/>
              <a:t>h</a:t>
            </a:r>
            <a:r>
              <a:rPr lang="en-US" sz="1400" dirty="0"/>
              <a:t>(</a:t>
            </a:r>
            <a:r>
              <a:rPr lang="en-US" sz="1400" i="1" dirty="0"/>
              <a:t>t</a:t>
            </a:r>
            <a:r>
              <a:rPr lang="en-US" sz="1400" dirty="0"/>
              <a:t>) × </a:t>
            </a:r>
            <a:r>
              <a:rPr lang="en-US" sz="1400" b="1" i="1" dirty="0">
                <a:latin typeface="Bell MT"/>
                <a:cs typeface="Bell MT"/>
              </a:rPr>
              <a:t>F</a:t>
            </a:r>
            <a:r>
              <a:rPr lang="en-US" sz="1400" dirty="0"/>
              <a:t>{</a:t>
            </a:r>
            <a:r>
              <a:rPr lang="en-US" sz="1400" i="1" dirty="0"/>
              <a:t>r</a:t>
            </a:r>
            <a:r>
              <a:rPr lang="en-US" sz="1400" dirty="0"/>
              <a:t>(</a:t>
            </a:r>
            <a:r>
              <a:rPr lang="en-US" sz="1400" i="1" dirty="0"/>
              <a:t>t</a:t>
            </a:r>
            <a:r>
              <a:rPr lang="en-US" sz="1400" dirty="0"/>
              <a:t>)}</a:t>
            </a:r>
            <a:endParaRPr lang="en-FI" dirty="0"/>
          </a:p>
        </p:txBody>
      </p:sp>
      <p:sp>
        <p:nvSpPr>
          <p:cNvPr id="27" name="TextBox 26">
            <a:extLst>
              <a:ext uri="{FF2B5EF4-FFF2-40B4-BE49-F238E27FC236}">
                <a16:creationId xmlns:a16="http://schemas.microsoft.com/office/drawing/2014/main" id="{90E98D33-3772-0B3A-5A71-B76C5922D075}"/>
              </a:ext>
            </a:extLst>
          </p:cNvPr>
          <p:cNvSpPr txBox="1"/>
          <p:nvPr/>
        </p:nvSpPr>
        <p:spPr>
          <a:xfrm>
            <a:off x="2155085" y="2706785"/>
            <a:ext cx="407484" cy="276999"/>
          </a:xfrm>
          <a:prstGeom prst="rect">
            <a:avLst/>
          </a:prstGeom>
          <a:noFill/>
        </p:spPr>
        <p:txBody>
          <a:bodyPr wrap="none" rtlCol="0">
            <a:spAutoFit/>
          </a:bodyPr>
          <a:lstStyle/>
          <a:p>
            <a:r>
              <a:rPr lang="en-US" sz="1200" i="1" dirty="0"/>
              <a:t>s</a:t>
            </a:r>
            <a:r>
              <a:rPr lang="en-US" sz="1200" dirty="0"/>
              <a:t>(</a:t>
            </a:r>
            <a:r>
              <a:rPr lang="en-US" sz="1200" i="1" dirty="0"/>
              <a:t>t</a:t>
            </a:r>
            <a:r>
              <a:rPr lang="en-US" sz="1200" dirty="0"/>
              <a:t>)</a:t>
            </a:r>
            <a:endParaRPr lang="en-FI" dirty="0"/>
          </a:p>
        </p:txBody>
      </p:sp>
      <p:sp>
        <p:nvSpPr>
          <p:cNvPr id="28" name="TextBox 27">
            <a:extLst>
              <a:ext uri="{FF2B5EF4-FFF2-40B4-BE49-F238E27FC236}">
                <a16:creationId xmlns:a16="http://schemas.microsoft.com/office/drawing/2014/main" id="{38AFCC78-040F-C207-CF7B-15C9635E9C83}"/>
              </a:ext>
            </a:extLst>
          </p:cNvPr>
          <p:cNvSpPr txBox="1"/>
          <p:nvPr/>
        </p:nvSpPr>
        <p:spPr>
          <a:xfrm>
            <a:off x="3018705" y="2515470"/>
            <a:ext cx="415498" cy="276999"/>
          </a:xfrm>
          <a:prstGeom prst="rect">
            <a:avLst/>
          </a:prstGeom>
          <a:noFill/>
        </p:spPr>
        <p:txBody>
          <a:bodyPr wrap="none" rtlCol="0">
            <a:spAutoFit/>
          </a:bodyPr>
          <a:lstStyle/>
          <a:p>
            <a:r>
              <a:rPr lang="en-US" sz="1200" i="1" dirty="0"/>
              <a:t>h</a:t>
            </a:r>
            <a:r>
              <a:rPr lang="en-US" sz="1200" dirty="0"/>
              <a:t>(</a:t>
            </a:r>
            <a:r>
              <a:rPr lang="en-US" sz="1200" i="1" dirty="0"/>
              <a:t>t</a:t>
            </a:r>
            <a:r>
              <a:rPr lang="en-US" sz="1200" dirty="0"/>
              <a:t>)</a:t>
            </a:r>
            <a:endParaRPr lang="en-FI" dirty="0"/>
          </a:p>
        </p:txBody>
      </p:sp>
      <p:sp>
        <p:nvSpPr>
          <p:cNvPr id="30" name="TextBox 29">
            <a:extLst>
              <a:ext uri="{FF2B5EF4-FFF2-40B4-BE49-F238E27FC236}">
                <a16:creationId xmlns:a16="http://schemas.microsoft.com/office/drawing/2014/main" id="{4E6847AD-798D-B57E-EB68-418181098E80}"/>
              </a:ext>
            </a:extLst>
          </p:cNvPr>
          <p:cNvSpPr txBox="1"/>
          <p:nvPr/>
        </p:nvSpPr>
        <p:spPr>
          <a:xfrm>
            <a:off x="4488338" y="2506429"/>
            <a:ext cx="458632" cy="276999"/>
          </a:xfrm>
          <a:prstGeom prst="rect">
            <a:avLst/>
          </a:prstGeom>
          <a:noFill/>
        </p:spPr>
        <p:txBody>
          <a:bodyPr wrap="square">
            <a:spAutoFit/>
          </a:bodyPr>
          <a:lstStyle/>
          <a:p>
            <a:r>
              <a:rPr lang="en-US" sz="1200" i="1" dirty="0"/>
              <a:t>r</a:t>
            </a:r>
            <a:r>
              <a:rPr lang="en-US" sz="1200" dirty="0"/>
              <a:t>(</a:t>
            </a:r>
            <a:r>
              <a:rPr lang="en-US" sz="1200" i="1" dirty="0"/>
              <a:t>t</a:t>
            </a:r>
            <a:r>
              <a:rPr lang="en-US" sz="1200" dirty="0"/>
              <a:t>)</a:t>
            </a:r>
            <a:endParaRPr lang="en-FI" dirty="0"/>
          </a:p>
        </p:txBody>
      </p:sp>
      <p:sp>
        <p:nvSpPr>
          <p:cNvPr id="32" name="TextBox 31">
            <a:extLst>
              <a:ext uri="{FF2B5EF4-FFF2-40B4-BE49-F238E27FC236}">
                <a16:creationId xmlns:a16="http://schemas.microsoft.com/office/drawing/2014/main" id="{C0B274A9-48C8-2C53-7E26-748D106875AA}"/>
              </a:ext>
            </a:extLst>
          </p:cNvPr>
          <p:cNvSpPr txBox="1"/>
          <p:nvPr/>
        </p:nvSpPr>
        <p:spPr>
          <a:xfrm>
            <a:off x="5653338" y="2871108"/>
            <a:ext cx="415498" cy="276999"/>
          </a:xfrm>
          <a:prstGeom prst="rect">
            <a:avLst/>
          </a:prstGeom>
          <a:noFill/>
        </p:spPr>
        <p:txBody>
          <a:bodyPr wrap="square">
            <a:spAutoFit/>
          </a:bodyPr>
          <a:lstStyle/>
          <a:p>
            <a:r>
              <a:rPr lang="en-US" sz="1200" i="1" dirty="0"/>
              <a:t>y</a:t>
            </a:r>
            <a:r>
              <a:rPr lang="en-US" sz="1200" dirty="0"/>
              <a:t>(</a:t>
            </a:r>
            <a:r>
              <a:rPr lang="en-US" sz="1200" i="1" dirty="0"/>
              <a:t>t</a:t>
            </a:r>
            <a:r>
              <a:rPr lang="en-US" sz="1200" dirty="0"/>
              <a:t>) </a:t>
            </a:r>
            <a:endParaRPr lang="en-FI" dirty="0"/>
          </a:p>
        </p:txBody>
      </p:sp>
    </p:spTree>
    <p:extLst>
      <p:ext uri="{BB962C8B-B14F-4D97-AF65-F5344CB8AC3E}">
        <p14:creationId xmlns:p14="http://schemas.microsoft.com/office/powerpoint/2010/main" val="362691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4B27-85AF-FA48-8637-2CF8012731E2}"/>
              </a:ext>
            </a:extLst>
          </p:cNvPr>
          <p:cNvSpPr>
            <a:spLocks noGrp="1"/>
          </p:cNvSpPr>
          <p:nvPr>
            <p:ph type="title"/>
          </p:nvPr>
        </p:nvSpPr>
        <p:spPr/>
        <p:txBody>
          <a:bodyPr/>
          <a:lstStyle/>
          <a:p>
            <a:r>
              <a:rPr lang="en-US" dirty="0"/>
              <a:t>Information content in speech</a:t>
            </a:r>
            <a:endParaRPr lang="en-FI" dirty="0"/>
          </a:p>
        </p:txBody>
      </p:sp>
      <p:sp>
        <p:nvSpPr>
          <p:cNvPr id="4" name="Text Placeholder 3">
            <a:extLst>
              <a:ext uri="{FF2B5EF4-FFF2-40B4-BE49-F238E27FC236}">
                <a16:creationId xmlns:a16="http://schemas.microsoft.com/office/drawing/2014/main" id="{0C365B63-8BA1-2144-92EA-575CE5DD0501}"/>
              </a:ext>
            </a:extLst>
          </p:cNvPr>
          <p:cNvSpPr>
            <a:spLocks noGrp="1"/>
          </p:cNvSpPr>
          <p:nvPr>
            <p:ph type="body" sz="quarter" idx="13"/>
          </p:nvPr>
        </p:nvSpPr>
        <p:spPr/>
        <p:txBody>
          <a:bodyPr/>
          <a:lstStyle/>
          <a:p>
            <a:endParaRPr lang="en-FI"/>
          </a:p>
        </p:txBody>
      </p:sp>
      <p:sp>
        <p:nvSpPr>
          <p:cNvPr id="5" name="Text Placeholder 4">
            <a:extLst>
              <a:ext uri="{FF2B5EF4-FFF2-40B4-BE49-F238E27FC236}">
                <a16:creationId xmlns:a16="http://schemas.microsoft.com/office/drawing/2014/main" id="{002626DA-1157-0F49-927E-E3DEBADDFA13}"/>
              </a:ext>
            </a:extLst>
          </p:cNvPr>
          <p:cNvSpPr>
            <a:spLocks noGrp="1"/>
          </p:cNvSpPr>
          <p:nvPr>
            <p:ph type="body" sz="quarter" idx="14"/>
          </p:nvPr>
        </p:nvSpPr>
        <p:spPr/>
        <p:txBody>
          <a:bodyPr/>
          <a:lstStyle/>
          <a:p>
            <a:endParaRPr lang="en-FI"/>
          </a:p>
        </p:txBody>
      </p:sp>
      <p:pic>
        <p:nvPicPr>
          <p:cNvPr id="9" name="Online Media 8" descr="Argument - Monty Python">
            <a:hlinkClick r:id="" action="ppaction://media"/>
            <a:extLst>
              <a:ext uri="{FF2B5EF4-FFF2-40B4-BE49-F238E27FC236}">
                <a16:creationId xmlns:a16="http://schemas.microsoft.com/office/drawing/2014/main" id="{28C23400-7834-1C47-A6E7-244AB40568E5}"/>
              </a:ext>
            </a:extLst>
          </p:cNvPr>
          <p:cNvPicPr>
            <a:picLocks noGrp="1" noRot="1" noChangeAspect="1"/>
          </p:cNvPicPr>
          <p:nvPr>
            <p:ph idx="1"/>
            <a:videoFile r:link="rId1"/>
          </p:nvPr>
        </p:nvPicPr>
        <p:blipFill>
          <a:blip r:embed="rId3"/>
          <a:stretch>
            <a:fillRect/>
          </a:stretch>
        </p:blipFill>
        <p:spPr>
          <a:xfrm>
            <a:off x="1359808" y="1183047"/>
            <a:ext cx="6424384" cy="3629827"/>
          </a:xfrm>
          <a:prstGeom prst="rect">
            <a:avLst/>
          </a:prstGeom>
        </p:spPr>
      </p:pic>
      <p:sp>
        <p:nvSpPr>
          <p:cNvPr id="3" name="TextBox 2">
            <a:extLst>
              <a:ext uri="{FF2B5EF4-FFF2-40B4-BE49-F238E27FC236}">
                <a16:creationId xmlns:a16="http://schemas.microsoft.com/office/drawing/2014/main" id="{6A4266D6-431D-70B8-FB3A-6F4F022C099E}"/>
              </a:ext>
            </a:extLst>
          </p:cNvPr>
          <p:cNvSpPr txBox="1"/>
          <p:nvPr/>
        </p:nvSpPr>
        <p:spPr>
          <a:xfrm>
            <a:off x="3882286" y="4895100"/>
            <a:ext cx="4379804" cy="248209"/>
          </a:xfrm>
          <a:prstGeom prst="rect">
            <a:avLst/>
          </a:prstGeom>
          <a:noFill/>
        </p:spPr>
        <p:txBody>
          <a:bodyPr wrap="square">
            <a:spAutoFit/>
          </a:bodyPr>
          <a:lstStyle/>
          <a:p>
            <a:pPr>
              <a:spcAft>
                <a:spcPts val="375"/>
              </a:spcAft>
            </a:pPr>
            <a:r>
              <a:rPr lang="en-GB" sz="1013" dirty="0">
                <a:hlinkClick r:id="rId4"/>
              </a:rPr>
              <a:t>https://www.youtube.com/watch?v=ohDB5gbtaEQ</a:t>
            </a:r>
            <a:r>
              <a:rPr lang="en-GB" sz="1013" dirty="0"/>
              <a:t> </a:t>
            </a:r>
            <a:endParaRPr lang="en-FI" sz="1013" dirty="0"/>
          </a:p>
        </p:txBody>
      </p:sp>
    </p:spTree>
    <p:extLst>
      <p:ext uri="{BB962C8B-B14F-4D97-AF65-F5344CB8AC3E}">
        <p14:creationId xmlns:p14="http://schemas.microsoft.com/office/powerpoint/2010/main" val="172075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content in speech</a:t>
            </a:r>
          </a:p>
        </p:txBody>
      </p:sp>
      <p:sp>
        <p:nvSpPr>
          <p:cNvPr id="3" name="Content Placeholder 2"/>
          <p:cNvSpPr>
            <a:spLocks noGrp="1"/>
          </p:cNvSpPr>
          <p:nvPr>
            <p:ph idx="1"/>
          </p:nvPr>
        </p:nvSpPr>
        <p:spPr/>
        <p:txBody>
          <a:bodyPr/>
          <a:lstStyle/>
          <a:p>
            <a:pPr marL="0" indent="0">
              <a:spcBef>
                <a:spcPts val="375"/>
              </a:spcBef>
              <a:spcAft>
                <a:spcPts val="375"/>
              </a:spcAft>
              <a:buNone/>
            </a:pPr>
            <a:r>
              <a:rPr lang="en-US" sz="1800" dirty="0"/>
              <a:t>Speech is </a:t>
            </a:r>
            <a:r>
              <a:rPr lang="en-US" sz="1800" i="1" dirty="0"/>
              <a:t>rich </a:t>
            </a:r>
            <a:r>
              <a:rPr lang="en-US" sz="1800" dirty="0"/>
              <a:t>in terms of information:</a:t>
            </a:r>
            <a:br>
              <a:rPr lang="en-US" sz="1800" dirty="0"/>
            </a:br>
            <a:endParaRPr lang="en-US" sz="1800" dirty="0"/>
          </a:p>
          <a:p>
            <a:pPr lvl="1">
              <a:spcAft>
                <a:spcPts val="375"/>
              </a:spcAft>
            </a:pPr>
            <a:r>
              <a:rPr lang="en-US" sz="1500" b="1" dirty="0"/>
              <a:t>Phonological and lexical content</a:t>
            </a:r>
            <a:r>
              <a:rPr lang="en-US" sz="1500" dirty="0"/>
              <a:t> (linguistic message)</a:t>
            </a:r>
          </a:p>
          <a:p>
            <a:pPr lvl="1">
              <a:spcAft>
                <a:spcPts val="375"/>
              </a:spcAft>
            </a:pPr>
            <a:r>
              <a:rPr lang="en-US" sz="1500" b="1" dirty="0"/>
              <a:t>Prosodic content </a:t>
            </a:r>
            <a:r>
              <a:rPr lang="en-US" sz="1500" dirty="0"/>
              <a:t>(how the linguistic content is delivered)</a:t>
            </a:r>
            <a:endParaRPr lang="en-US" sz="1500" b="1" dirty="0"/>
          </a:p>
          <a:p>
            <a:pPr lvl="1">
              <a:spcAft>
                <a:spcPts val="375"/>
              </a:spcAft>
            </a:pPr>
            <a:r>
              <a:rPr lang="en-US" sz="1500" b="1" dirty="0"/>
              <a:t>Personal content </a:t>
            </a:r>
            <a:r>
              <a:rPr lang="en-US" sz="1500" dirty="0"/>
              <a:t>(speaker identity, traits and states, emotions; also recipient identity)</a:t>
            </a:r>
          </a:p>
          <a:p>
            <a:pPr lvl="1">
              <a:spcAft>
                <a:spcPts val="375"/>
              </a:spcAft>
            </a:pPr>
            <a:r>
              <a:rPr lang="en-US" sz="1500" b="1" dirty="0"/>
              <a:t>Acoustic signal also conveys transmission- and situation-related content</a:t>
            </a:r>
            <a:r>
              <a:rPr lang="en-US" sz="1500" dirty="0"/>
              <a:t> (e.g., distance and positioning of the talker, ambient sounds, size of the room etc.)   </a:t>
            </a:r>
          </a:p>
          <a:p>
            <a:pPr>
              <a:spcBef>
                <a:spcPts val="0"/>
              </a:spcBef>
              <a:spcAft>
                <a:spcPts val="375"/>
              </a:spcAft>
            </a:pPr>
            <a:endParaRPr lang="en-US" sz="1800" dirty="0"/>
          </a:p>
          <a:p>
            <a:pPr marL="0" indent="0">
              <a:spcBef>
                <a:spcPts val="0"/>
              </a:spcBef>
              <a:spcAft>
                <a:spcPts val="375"/>
              </a:spcAft>
              <a:buNone/>
            </a:pPr>
            <a:r>
              <a:rPr lang="en-US" sz="1800" dirty="0"/>
              <a:t>Sometimes divided into </a:t>
            </a:r>
            <a:r>
              <a:rPr lang="en-US" sz="1800" i="1" dirty="0"/>
              <a:t>linguistic</a:t>
            </a:r>
            <a:r>
              <a:rPr lang="en-US" sz="1800" dirty="0"/>
              <a:t> and </a:t>
            </a:r>
            <a:r>
              <a:rPr lang="en-US" sz="1800" i="1" dirty="0"/>
              <a:t>paralinguistic </a:t>
            </a:r>
            <a:r>
              <a:rPr lang="en-US" sz="1800" dirty="0"/>
              <a:t>content.</a:t>
            </a:r>
          </a:p>
          <a:p>
            <a:pPr>
              <a:spcBef>
                <a:spcPts val="0"/>
              </a:spcBef>
              <a:spcAft>
                <a:spcPts val="375"/>
              </a:spcAft>
            </a:pPr>
            <a:endParaRPr lang="en-US" sz="1800" dirty="0"/>
          </a:p>
          <a:p>
            <a:pPr>
              <a:spcBef>
                <a:spcPts val="0"/>
              </a:spcBef>
              <a:spcAft>
                <a:spcPts val="375"/>
              </a:spcAft>
            </a:pPr>
            <a:endParaRPr lang="en-US" sz="1800" dirty="0"/>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289716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as an acoustic signal</a:t>
            </a:r>
          </a:p>
        </p:txBody>
      </p:sp>
      <p:sp>
        <p:nvSpPr>
          <p:cNvPr id="3" name="Content Placeholder 2"/>
          <p:cNvSpPr>
            <a:spLocks noGrp="1"/>
          </p:cNvSpPr>
          <p:nvPr>
            <p:ph idx="1"/>
          </p:nvPr>
        </p:nvSpPr>
        <p:spPr/>
        <p:txBody>
          <a:bodyPr/>
          <a:lstStyle/>
          <a:p>
            <a:r>
              <a:rPr lang="en-US" dirty="0"/>
              <a:t>Why speech is difficult? </a:t>
            </a:r>
          </a:p>
        </p:txBody>
      </p:sp>
    </p:spTree>
    <p:extLst>
      <p:ext uri="{BB962C8B-B14F-4D97-AF65-F5344CB8AC3E}">
        <p14:creationId xmlns:p14="http://schemas.microsoft.com/office/powerpoint/2010/main" val="1952203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a:t>
            </a:r>
          </a:p>
        </p:txBody>
      </p:sp>
      <p:pic>
        <p:nvPicPr>
          <p:cNvPr id="6" name="xitsonga_sample.wav">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6786246" y="303498"/>
            <a:ext cx="609600" cy="609600"/>
          </a:xfrm>
        </p:spPr>
      </p:pic>
      <p:sp>
        <p:nvSpPr>
          <p:cNvPr id="17" name="TextBox 16"/>
          <p:cNvSpPr txBox="1"/>
          <p:nvPr/>
        </p:nvSpPr>
        <p:spPr>
          <a:xfrm>
            <a:off x="4155118" y="449178"/>
            <a:ext cx="2701381" cy="307777"/>
          </a:xfrm>
          <a:prstGeom prst="rect">
            <a:avLst/>
          </a:prstGeom>
          <a:noFill/>
        </p:spPr>
        <p:txBody>
          <a:bodyPr wrap="none" rtlCol="0">
            <a:spAutoFit/>
          </a:bodyPr>
          <a:lstStyle/>
          <a:p>
            <a:r>
              <a:rPr lang="en-US" sz="1400" dirty="0"/>
              <a:t>Can you recognize the words?</a:t>
            </a:r>
          </a:p>
        </p:txBody>
      </p:sp>
      <p:grpSp>
        <p:nvGrpSpPr>
          <p:cNvPr id="26" name="Group 25"/>
          <p:cNvGrpSpPr/>
          <p:nvPr/>
        </p:nvGrpSpPr>
        <p:grpSpPr>
          <a:xfrm>
            <a:off x="1145449" y="1293266"/>
            <a:ext cx="6408079" cy="3559824"/>
            <a:chOff x="3266" y="1628800"/>
            <a:chExt cx="8544105" cy="4746431"/>
          </a:xfrm>
        </p:grpSpPr>
        <p:grpSp>
          <p:nvGrpSpPr>
            <p:cNvPr id="23" name="Group 22"/>
            <p:cNvGrpSpPr/>
            <p:nvPr/>
          </p:nvGrpSpPr>
          <p:grpSpPr>
            <a:xfrm>
              <a:off x="3266" y="1772816"/>
              <a:ext cx="8544105" cy="4602415"/>
              <a:chOff x="3266" y="1772816"/>
              <a:chExt cx="8544105" cy="4602415"/>
            </a:xfrm>
          </p:grpSpPr>
          <p:pic>
            <p:nvPicPr>
              <p:cNvPr id="7" name="Picture 6" descr="Screen Shot 2015-11-02 at 12.23.22.png"/>
              <p:cNvPicPr>
                <a:picLocks noChangeAspect="1"/>
              </p:cNvPicPr>
              <p:nvPr/>
            </p:nvPicPr>
            <p:blipFill rotWithShape="1">
              <a:blip r:embed="rId6">
                <a:extLst>
                  <a:ext uri="{28A0092B-C50C-407E-A947-70E740481C1C}">
                    <a14:useLocalDpi xmlns:a14="http://schemas.microsoft.com/office/drawing/2010/main" val="0"/>
                  </a:ext>
                </a:extLst>
              </a:blip>
              <a:srcRect r="744"/>
              <a:stretch/>
            </p:blipFill>
            <p:spPr>
              <a:xfrm>
                <a:off x="971600" y="1772816"/>
                <a:ext cx="7182466" cy="4226872"/>
              </a:xfrm>
              <a:prstGeom prst="rect">
                <a:avLst/>
              </a:prstGeom>
            </p:spPr>
          </p:pic>
          <p:cxnSp>
            <p:nvCxnSpPr>
              <p:cNvPr id="8" name="Straight Arrow Connector 7"/>
              <p:cNvCxnSpPr/>
              <p:nvPr/>
            </p:nvCxnSpPr>
            <p:spPr>
              <a:xfrm>
                <a:off x="971600" y="6021288"/>
                <a:ext cx="7272808" cy="0"/>
              </a:xfrm>
              <a:prstGeom prst="straightConnector1">
                <a:avLst/>
              </a:prstGeom>
              <a:ln w="28575" cmpd="sng">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1960" y="6021288"/>
                <a:ext cx="575371" cy="330945"/>
              </a:xfrm>
              <a:prstGeom prst="rect">
                <a:avLst/>
              </a:prstGeom>
              <a:noFill/>
            </p:spPr>
            <p:txBody>
              <a:bodyPr wrap="none" rtlCol="0">
                <a:spAutoFit/>
              </a:bodyPr>
              <a:lstStyle/>
              <a:p>
                <a:r>
                  <a:rPr lang="en-US" sz="1013" dirty="0"/>
                  <a:t>time</a:t>
                </a:r>
              </a:p>
            </p:txBody>
          </p:sp>
          <p:cxnSp>
            <p:nvCxnSpPr>
              <p:cNvPr id="10" name="Straight Arrow Connector 9"/>
              <p:cNvCxnSpPr/>
              <p:nvPr/>
            </p:nvCxnSpPr>
            <p:spPr>
              <a:xfrm flipV="1">
                <a:off x="971600" y="3861048"/>
                <a:ext cx="0" cy="2160240"/>
              </a:xfrm>
              <a:prstGeom prst="straightConnector1">
                <a:avLst/>
              </a:prstGeom>
              <a:ln w="28575" cmpd="sng">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291601" y="4726818"/>
                <a:ext cx="1009251" cy="330945"/>
              </a:xfrm>
              <a:prstGeom prst="rect">
                <a:avLst/>
              </a:prstGeom>
              <a:noFill/>
            </p:spPr>
            <p:txBody>
              <a:bodyPr wrap="none" rtlCol="0">
                <a:spAutoFit/>
              </a:bodyPr>
              <a:lstStyle/>
              <a:p>
                <a:r>
                  <a:rPr lang="en-US" sz="1013" dirty="0"/>
                  <a:t>frequency</a:t>
                </a:r>
              </a:p>
            </p:txBody>
          </p:sp>
          <p:sp>
            <p:nvSpPr>
              <p:cNvPr id="18" name="TextBox 17"/>
              <p:cNvSpPr txBox="1"/>
              <p:nvPr/>
            </p:nvSpPr>
            <p:spPr>
              <a:xfrm>
                <a:off x="827585" y="6021288"/>
                <a:ext cx="353088" cy="353943"/>
              </a:xfrm>
              <a:prstGeom prst="rect">
                <a:avLst/>
              </a:prstGeom>
              <a:noFill/>
            </p:spPr>
            <p:txBody>
              <a:bodyPr wrap="none" rtlCol="0">
                <a:spAutoFit/>
              </a:bodyPr>
              <a:lstStyle/>
              <a:p>
                <a:r>
                  <a:rPr lang="en-US" sz="1125" dirty="0"/>
                  <a:t>0</a:t>
                </a:r>
              </a:p>
            </p:txBody>
          </p:sp>
          <p:sp>
            <p:nvSpPr>
              <p:cNvPr id="19" name="TextBox 18"/>
              <p:cNvSpPr txBox="1"/>
              <p:nvPr/>
            </p:nvSpPr>
            <p:spPr>
              <a:xfrm>
                <a:off x="7884368" y="6021288"/>
                <a:ext cx="663003" cy="353943"/>
              </a:xfrm>
              <a:prstGeom prst="rect">
                <a:avLst/>
              </a:prstGeom>
              <a:noFill/>
            </p:spPr>
            <p:txBody>
              <a:bodyPr wrap="none" rtlCol="0">
                <a:spAutoFit/>
              </a:bodyPr>
              <a:lstStyle/>
              <a:p>
                <a:r>
                  <a:rPr lang="en-US" sz="1125" dirty="0"/>
                  <a:t>3.6 s</a:t>
                </a:r>
              </a:p>
            </p:txBody>
          </p:sp>
          <p:sp>
            <p:nvSpPr>
              <p:cNvPr id="20" name="TextBox 19"/>
              <p:cNvSpPr txBox="1"/>
              <p:nvPr/>
            </p:nvSpPr>
            <p:spPr>
              <a:xfrm>
                <a:off x="539553" y="5805264"/>
                <a:ext cx="353088" cy="353943"/>
              </a:xfrm>
              <a:prstGeom prst="rect">
                <a:avLst/>
              </a:prstGeom>
              <a:noFill/>
            </p:spPr>
            <p:txBody>
              <a:bodyPr wrap="none" rtlCol="0">
                <a:spAutoFit/>
              </a:bodyPr>
              <a:lstStyle/>
              <a:p>
                <a:r>
                  <a:rPr lang="en-US" sz="1125" dirty="0"/>
                  <a:t>0</a:t>
                </a:r>
              </a:p>
            </p:txBody>
          </p:sp>
          <p:sp>
            <p:nvSpPr>
              <p:cNvPr id="21" name="TextBox 20"/>
              <p:cNvSpPr txBox="1"/>
              <p:nvPr/>
            </p:nvSpPr>
            <p:spPr>
              <a:xfrm>
                <a:off x="3266" y="3717032"/>
                <a:ext cx="962229" cy="353943"/>
              </a:xfrm>
              <a:prstGeom prst="rect">
                <a:avLst/>
              </a:prstGeom>
              <a:noFill/>
            </p:spPr>
            <p:txBody>
              <a:bodyPr wrap="none" rtlCol="0">
                <a:spAutoFit/>
              </a:bodyPr>
              <a:lstStyle/>
              <a:p>
                <a:r>
                  <a:rPr lang="en-US" sz="1125" dirty="0"/>
                  <a:t>8000 Hz</a:t>
                </a:r>
              </a:p>
            </p:txBody>
          </p:sp>
        </p:grpSp>
        <p:sp>
          <p:nvSpPr>
            <p:cNvPr id="24" name="TextBox 23"/>
            <p:cNvSpPr txBox="1"/>
            <p:nvPr/>
          </p:nvSpPr>
          <p:spPr>
            <a:xfrm rot="16200000">
              <a:off x="296946" y="2560153"/>
              <a:ext cx="998564" cy="330945"/>
            </a:xfrm>
            <a:prstGeom prst="rect">
              <a:avLst/>
            </a:prstGeom>
            <a:noFill/>
          </p:spPr>
          <p:txBody>
            <a:bodyPr wrap="none" rtlCol="0">
              <a:spAutoFit/>
            </a:bodyPr>
            <a:lstStyle/>
            <a:p>
              <a:r>
                <a:rPr lang="en-US" sz="1013" dirty="0"/>
                <a:t>amplitude</a:t>
              </a:r>
            </a:p>
          </p:txBody>
        </p:sp>
        <p:cxnSp>
          <p:nvCxnSpPr>
            <p:cNvPr id="25" name="Straight Arrow Connector 24"/>
            <p:cNvCxnSpPr/>
            <p:nvPr/>
          </p:nvCxnSpPr>
          <p:spPr>
            <a:xfrm flipV="1">
              <a:off x="971600" y="1628800"/>
              <a:ext cx="0" cy="2160240"/>
            </a:xfrm>
            <a:prstGeom prst="straightConnector1">
              <a:avLst/>
            </a:prstGeom>
            <a:ln w="28575" cmpd="sng">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4355976" y="789552"/>
            <a:ext cx="2403222" cy="307777"/>
          </a:xfrm>
          <a:prstGeom prst="rect">
            <a:avLst/>
          </a:prstGeom>
          <a:noFill/>
        </p:spPr>
        <p:txBody>
          <a:bodyPr wrap="none" rtlCol="0">
            <a:spAutoFit/>
          </a:bodyPr>
          <a:lstStyle/>
          <a:p>
            <a:r>
              <a:rPr lang="en-US" sz="1400" dirty="0"/>
              <a:t>…can you count the words?</a:t>
            </a:r>
          </a:p>
        </p:txBody>
      </p:sp>
      <p:sp>
        <p:nvSpPr>
          <p:cNvPr id="48" name="TextBox 47"/>
          <p:cNvSpPr txBox="1"/>
          <p:nvPr/>
        </p:nvSpPr>
        <p:spPr>
          <a:xfrm>
            <a:off x="2790498" y="4804706"/>
            <a:ext cx="3886000" cy="307777"/>
          </a:xfrm>
          <a:prstGeom prst="rect">
            <a:avLst/>
          </a:prstGeom>
          <a:noFill/>
        </p:spPr>
        <p:txBody>
          <a:bodyPr wrap="none" rtlCol="0">
            <a:spAutoFit/>
          </a:bodyPr>
          <a:lstStyle/>
          <a:p>
            <a:r>
              <a:rPr lang="en-US" sz="1400" i="1" dirty="0"/>
              <a:t>“</a:t>
            </a:r>
            <a:r>
              <a:rPr lang="en-US" sz="1400" i="1" dirty="0" err="1"/>
              <a:t>ntivovomarito</a:t>
            </a:r>
            <a:r>
              <a:rPr lang="en-US" sz="1400" i="1" dirty="0"/>
              <a:t> </a:t>
            </a:r>
            <a:r>
              <a:rPr lang="en-US" sz="1400" i="1" dirty="0" err="1"/>
              <a:t>wa</a:t>
            </a:r>
            <a:r>
              <a:rPr lang="en-US" sz="1400" i="1" dirty="0"/>
              <a:t> </a:t>
            </a:r>
            <a:r>
              <a:rPr lang="en-US" sz="1400" i="1" dirty="0" err="1"/>
              <a:t>kayivela</a:t>
            </a:r>
            <a:r>
              <a:rPr lang="en-US" sz="1400" i="1" dirty="0"/>
              <a:t> </a:t>
            </a:r>
            <a:r>
              <a:rPr lang="en-US" sz="1400" i="1" dirty="0" err="1"/>
              <a:t>naswona</a:t>
            </a:r>
            <a:r>
              <a:rPr lang="en-US" sz="1400" i="1" dirty="0"/>
              <a:t> </a:t>
            </a:r>
            <a:r>
              <a:rPr lang="en-US" sz="1400" i="1" dirty="0" err="1"/>
              <a:t>matirhise</a:t>
            </a:r>
            <a:r>
              <a:rPr lang="en-US" sz="1400" i="1" dirty="0"/>
              <a:t>”</a:t>
            </a:r>
          </a:p>
        </p:txBody>
      </p:sp>
      <p:sp>
        <p:nvSpPr>
          <p:cNvPr id="3" name="Rectangle 2"/>
          <p:cNvSpPr/>
          <p:nvPr/>
        </p:nvSpPr>
        <p:spPr>
          <a:xfrm>
            <a:off x="4517994" y="1113588"/>
            <a:ext cx="2254143" cy="307777"/>
          </a:xfrm>
          <a:prstGeom prst="rect">
            <a:avLst/>
          </a:prstGeom>
        </p:spPr>
        <p:txBody>
          <a:bodyPr wrap="none">
            <a:spAutoFit/>
          </a:bodyPr>
          <a:lstStyle/>
          <a:p>
            <a:r>
              <a:rPr lang="en-US" sz="1400" dirty="0"/>
              <a:t>…can you see the words?</a:t>
            </a:r>
          </a:p>
        </p:txBody>
      </p:sp>
    </p:spTree>
    <p:extLst>
      <p:ext uri="{BB962C8B-B14F-4D97-AF65-F5344CB8AC3E}">
        <p14:creationId xmlns:p14="http://schemas.microsoft.com/office/powerpoint/2010/main" val="404227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600" fill="hold"/>
                                        <p:tgtEl>
                                          <p:spTgt spid="6"/>
                                        </p:tgtEl>
                                      </p:cBhvr>
                                    </p:cmd>
                                  </p:childTnLst>
                                </p:cTn>
                              </p:par>
                            </p:childTnLst>
                          </p:cTn>
                        </p:par>
                      </p:childTnLst>
                    </p:cTn>
                  </p:par>
                </p:childTnLst>
              </p:cTn>
              <p:nextCondLst>
                <p:cond evt="onClick" delay="0">
                  <p:tgtEl>
                    <p:spTgt spid="6"/>
                  </p:tgtEl>
                </p:cond>
              </p:nextCondLst>
            </p:seq>
            <p:audio>
              <p:cMediaNode vol="80000">
                <p:cTn id="22" fill="hold" display="0">
                  <p:stCondLst>
                    <p:cond delay="indefinite"/>
                  </p:stCondLst>
                  <p:endCondLst>
                    <p:cond evt="onStopAudio" delay="0">
                      <p:tgtEl>
                        <p:sldTgt/>
                      </p:tgtEl>
                    </p:cond>
                  </p:endCondLst>
                </p:cTn>
                <p:tgtEl>
                  <p:spTgt spid="6"/>
                </p:tgtEl>
              </p:cMediaNode>
            </p:audio>
          </p:childTnLst>
        </p:cTn>
      </p:par>
    </p:tnLst>
    <p:bldLst>
      <p:bldP spid="27" grpId="0"/>
      <p:bldP spid="48"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as an acoustic signal</a:t>
            </a:r>
          </a:p>
        </p:txBody>
      </p:sp>
      <p:sp>
        <p:nvSpPr>
          <p:cNvPr id="3" name="Content Placeholder 2"/>
          <p:cNvSpPr>
            <a:spLocks noGrp="1"/>
          </p:cNvSpPr>
          <p:nvPr>
            <p:ph idx="1"/>
          </p:nvPr>
        </p:nvSpPr>
        <p:spPr>
          <a:xfrm>
            <a:off x="378135" y="1358594"/>
            <a:ext cx="8105847" cy="2931706"/>
          </a:xfrm>
        </p:spPr>
        <p:txBody>
          <a:bodyPr>
            <a:noAutofit/>
          </a:bodyPr>
          <a:lstStyle/>
          <a:p>
            <a:pPr marL="0" indent="0">
              <a:spcAft>
                <a:spcPts val="600"/>
              </a:spcAft>
              <a:buNone/>
            </a:pPr>
            <a:r>
              <a:rPr lang="en-US" sz="1500" dirty="0"/>
              <a:t>Unlike text, acoustic speech does not contain obvious cues for unit boundaries (cf., letters and words). </a:t>
            </a:r>
          </a:p>
          <a:p>
            <a:pPr marL="0" indent="0">
              <a:spcAft>
                <a:spcPts val="600"/>
              </a:spcAft>
              <a:buNone/>
            </a:pPr>
            <a:r>
              <a:rPr lang="en-US" sz="1500" dirty="0"/>
              <a:t>Acoustic characteristics of speech units </a:t>
            </a:r>
            <a:r>
              <a:rPr lang="en-US" sz="1500" i="1" dirty="0"/>
              <a:t>vary: even the same word never sounds the same. </a:t>
            </a:r>
            <a:endParaRPr lang="en-US" sz="1500" dirty="0"/>
          </a:p>
          <a:p>
            <a:pPr lvl="1">
              <a:spcAft>
                <a:spcPts val="600"/>
              </a:spcAft>
            </a:pPr>
            <a:r>
              <a:rPr lang="en-US" sz="1400" dirty="0"/>
              <a:t>Factors: temporal context, speaker, speaking style, dialect, emotional state, background noise, motor control precision, and many more….</a:t>
            </a:r>
          </a:p>
          <a:p>
            <a:pPr marL="4763" lvl="1" indent="0">
              <a:spcAft>
                <a:spcPts val="600"/>
              </a:spcAft>
              <a:buNone/>
            </a:pPr>
            <a:r>
              <a:rPr lang="en-US" sz="1500" dirty="0"/>
              <a:t>Same sounds/words can mean different things to different listeners (e.g., different language)</a:t>
            </a:r>
          </a:p>
          <a:p>
            <a:pPr marL="0" indent="0">
              <a:spcAft>
                <a:spcPts val="600"/>
              </a:spcAft>
              <a:buNone/>
            </a:pPr>
            <a:r>
              <a:rPr lang="en-US" sz="1500" dirty="0"/>
              <a:t>Still easy to understand for humans. How to achieve the same with machines?</a:t>
            </a:r>
          </a:p>
        </p:txBody>
      </p:sp>
      <p:pic>
        <p:nvPicPr>
          <p:cNvPr id="8" name="Picture 7" descr="Screen Shot 2015-11-02 at 12.51.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073" y="4623978"/>
            <a:ext cx="6858000" cy="519522"/>
          </a:xfrm>
          <a:prstGeom prst="rect">
            <a:avLst/>
          </a:prstGeom>
        </p:spPr>
      </p:pic>
      <p:pic>
        <p:nvPicPr>
          <p:cNvPr id="10" name="Picture 9" descr="Screen Shot 2015-11-02 at 12.52.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871" y="4325961"/>
            <a:ext cx="6843129" cy="285937"/>
          </a:xfrm>
          <a:prstGeom prst="rect">
            <a:avLst/>
          </a:prstGeom>
        </p:spPr>
      </p:pic>
      <p:grpSp>
        <p:nvGrpSpPr>
          <p:cNvPr id="18" name="Group 17"/>
          <p:cNvGrpSpPr/>
          <p:nvPr/>
        </p:nvGrpSpPr>
        <p:grpSpPr>
          <a:xfrm>
            <a:off x="1493658" y="3722591"/>
            <a:ext cx="1026243" cy="648072"/>
            <a:chOff x="467544" y="5301208"/>
            <a:chExt cx="1368324" cy="864096"/>
          </a:xfrm>
        </p:grpSpPr>
        <p:sp>
          <p:nvSpPr>
            <p:cNvPr id="16" name="Left Brace 15"/>
            <p:cNvSpPr/>
            <p:nvPr/>
          </p:nvSpPr>
          <p:spPr>
            <a:xfrm rot="5400000">
              <a:off x="1079612" y="5409220"/>
              <a:ext cx="216024" cy="1296144"/>
            </a:xfrm>
            <a:prstGeom prst="leftBrace">
              <a:avLst/>
            </a:prstGeom>
            <a:ln w="28575" cmpd="sng">
              <a:solidFill>
                <a:srgbClr val="ED293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17" name="TextBox 16"/>
            <p:cNvSpPr txBox="1"/>
            <p:nvPr/>
          </p:nvSpPr>
          <p:spPr>
            <a:xfrm>
              <a:off x="467544" y="5301208"/>
              <a:ext cx="1368324" cy="538780"/>
            </a:xfrm>
            <a:prstGeom prst="rect">
              <a:avLst/>
            </a:prstGeom>
            <a:noFill/>
          </p:spPr>
          <p:txBody>
            <a:bodyPr wrap="none" rtlCol="0">
              <a:spAutoFit/>
            </a:bodyPr>
            <a:lstStyle/>
            <a:p>
              <a:r>
                <a:rPr lang="en-US" sz="1013" b="1" dirty="0">
                  <a:solidFill>
                    <a:srgbClr val="ED2939"/>
                  </a:solidFill>
                </a:rPr>
                <a:t>3 vowels</a:t>
              </a:r>
              <a:br>
                <a:rPr lang="en-US" sz="1013" b="1" dirty="0">
                  <a:solidFill>
                    <a:srgbClr val="ED2939"/>
                  </a:solidFill>
                </a:rPr>
              </a:br>
              <a:r>
                <a:rPr lang="en-US" sz="1013" b="1" dirty="0">
                  <a:solidFill>
                    <a:srgbClr val="ED2939"/>
                  </a:solidFill>
                </a:rPr>
                <a:t>3 consonants</a:t>
              </a:r>
            </a:p>
          </p:txBody>
        </p:sp>
      </p:grpSp>
      <p:grpSp>
        <p:nvGrpSpPr>
          <p:cNvPr id="28" name="Group 27"/>
          <p:cNvGrpSpPr/>
          <p:nvPr/>
        </p:nvGrpSpPr>
        <p:grpSpPr>
          <a:xfrm>
            <a:off x="4355976" y="3668585"/>
            <a:ext cx="3645024" cy="702078"/>
            <a:chOff x="4283968" y="5229200"/>
            <a:chExt cx="4860032" cy="936104"/>
          </a:xfrm>
        </p:grpSpPr>
        <p:grpSp>
          <p:nvGrpSpPr>
            <p:cNvPr id="21" name="Group 20"/>
            <p:cNvGrpSpPr/>
            <p:nvPr/>
          </p:nvGrpSpPr>
          <p:grpSpPr>
            <a:xfrm>
              <a:off x="5652120" y="5589240"/>
              <a:ext cx="2538085" cy="576064"/>
              <a:chOff x="7092280" y="5589240"/>
              <a:chExt cx="2034029" cy="576064"/>
            </a:xfrm>
          </p:grpSpPr>
          <p:sp>
            <p:nvSpPr>
              <p:cNvPr id="19" name="Left Brace 18"/>
              <p:cNvSpPr/>
              <p:nvPr/>
            </p:nvSpPr>
            <p:spPr>
              <a:xfrm rot="5400000">
                <a:off x="8001283" y="5040277"/>
                <a:ext cx="216024" cy="2034029"/>
              </a:xfrm>
              <a:prstGeom prst="leftBrace">
                <a:avLst/>
              </a:prstGeom>
              <a:ln w="28575" cmpd="sng">
                <a:solidFill>
                  <a:srgbClr val="ED293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20" name="TextBox 19"/>
              <p:cNvSpPr txBox="1"/>
              <p:nvPr/>
            </p:nvSpPr>
            <p:spPr>
              <a:xfrm>
                <a:off x="7956376" y="5589240"/>
                <a:ext cx="282966" cy="330945"/>
              </a:xfrm>
              <a:prstGeom prst="rect">
                <a:avLst/>
              </a:prstGeom>
              <a:noFill/>
            </p:spPr>
            <p:txBody>
              <a:bodyPr wrap="none" rtlCol="0">
                <a:spAutoFit/>
              </a:bodyPr>
              <a:lstStyle/>
              <a:p>
                <a:r>
                  <a:rPr lang="en-US" sz="1013" b="1" dirty="0">
                    <a:solidFill>
                      <a:srgbClr val="ED2939"/>
                    </a:solidFill>
                  </a:rPr>
                  <a:t>?</a:t>
                </a:r>
              </a:p>
            </p:txBody>
          </p:sp>
        </p:grpSp>
        <p:grpSp>
          <p:nvGrpSpPr>
            <p:cNvPr id="22" name="Group 21"/>
            <p:cNvGrpSpPr/>
            <p:nvPr/>
          </p:nvGrpSpPr>
          <p:grpSpPr>
            <a:xfrm>
              <a:off x="7109971" y="5229200"/>
              <a:ext cx="2034029" cy="936104"/>
              <a:chOff x="7092280" y="5589240"/>
              <a:chExt cx="2034029" cy="576064"/>
            </a:xfrm>
          </p:grpSpPr>
          <p:sp>
            <p:nvSpPr>
              <p:cNvPr id="23" name="Left Brace 22"/>
              <p:cNvSpPr/>
              <p:nvPr/>
            </p:nvSpPr>
            <p:spPr>
              <a:xfrm rot="5400000">
                <a:off x="8001283" y="5040277"/>
                <a:ext cx="216024" cy="2034029"/>
              </a:xfrm>
              <a:prstGeom prst="leftBrace">
                <a:avLst/>
              </a:prstGeom>
              <a:ln w="28575" cmpd="sng">
                <a:solidFill>
                  <a:srgbClr val="ED293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24" name="TextBox 23"/>
              <p:cNvSpPr txBox="1"/>
              <p:nvPr/>
            </p:nvSpPr>
            <p:spPr>
              <a:xfrm>
                <a:off x="7956376" y="5589240"/>
                <a:ext cx="353088" cy="203659"/>
              </a:xfrm>
              <a:prstGeom prst="rect">
                <a:avLst/>
              </a:prstGeom>
              <a:noFill/>
            </p:spPr>
            <p:txBody>
              <a:bodyPr wrap="none" rtlCol="0">
                <a:spAutoFit/>
              </a:bodyPr>
              <a:lstStyle/>
              <a:p>
                <a:r>
                  <a:rPr lang="en-US" sz="1013" b="1" dirty="0">
                    <a:solidFill>
                      <a:srgbClr val="ED2939"/>
                    </a:solidFill>
                  </a:rPr>
                  <a:t>?</a:t>
                </a:r>
              </a:p>
            </p:txBody>
          </p:sp>
        </p:grpSp>
        <p:grpSp>
          <p:nvGrpSpPr>
            <p:cNvPr id="25" name="Group 24"/>
            <p:cNvGrpSpPr/>
            <p:nvPr/>
          </p:nvGrpSpPr>
          <p:grpSpPr>
            <a:xfrm>
              <a:off x="4283968" y="5229200"/>
              <a:ext cx="2250053" cy="936104"/>
              <a:chOff x="7092280" y="5589240"/>
              <a:chExt cx="2034029" cy="576064"/>
            </a:xfrm>
          </p:grpSpPr>
          <p:sp>
            <p:nvSpPr>
              <p:cNvPr id="26" name="Left Brace 25"/>
              <p:cNvSpPr/>
              <p:nvPr/>
            </p:nvSpPr>
            <p:spPr>
              <a:xfrm rot="5400000">
                <a:off x="8001283" y="5040277"/>
                <a:ext cx="216024" cy="2034029"/>
              </a:xfrm>
              <a:prstGeom prst="leftBrace">
                <a:avLst/>
              </a:prstGeom>
              <a:ln w="28575" cmpd="sng">
                <a:solidFill>
                  <a:srgbClr val="ED293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27" name="TextBox 26"/>
              <p:cNvSpPr txBox="1"/>
              <p:nvPr/>
            </p:nvSpPr>
            <p:spPr>
              <a:xfrm>
                <a:off x="7956377" y="5589240"/>
                <a:ext cx="319189" cy="203659"/>
              </a:xfrm>
              <a:prstGeom prst="rect">
                <a:avLst/>
              </a:prstGeom>
              <a:noFill/>
            </p:spPr>
            <p:txBody>
              <a:bodyPr wrap="none" rtlCol="0">
                <a:spAutoFit/>
              </a:bodyPr>
              <a:lstStyle/>
              <a:p>
                <a:r>
                  <a:rPr lang="en-US" sz="1013" b="1" dirty="0">
                    <a:solidFill>
                      <a:srgbClr val="ED2939"/>
                    </a:solidFill>
                  </a:rPr>
                  <a:t>?</a:t>
                </a:r>
              </a:p>
            </p:txBody>
          </p:sp>
        </p:grpSp>
      </p:grpSp>
    </p:spTree>
    <p:extLst>
      <p:ext uri="{BB962C8B-B14F-4D97-AF65-F5344CB8AC3E}">
        <p14:creationId xmlns:p14="http://schemas.microsoft.com/office/powerpoint/2010/main" val="395668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speech processing</a:t>
            </a:r>
          </a:p>
        </p:txBody>
      </p:sp>
      <p:sp>
        <p:nvSpPr>
          <p:cNvPr id="3" name="Content Placeholder 2"/>
          <p:cNvSpPr>
            <a:spLocks noGrp="1"/>
          </p:cNvSpPr>
          <p:nvPr>
            <p:ph idx="1"/>
          </p:nvPr>
        </p:nvSpPr>
        <p:spPr/>
        <p:txBody>
          <a:bodyPr/>
          <a:lstStyle/>
          <a:p>
            <a:pPr marL="0" indent="0">
              <a:buNone/>
            </a:pPr>
            <a:r>
              <a:rPr lang="en-US" i="1" dirty="0"/>
              <a:t>Speech processing </a:t>
            </a:r>
            <a:r>
              <a:rPr lang="en-US" dirty="0"/>
              <a:t>= analysis, manipulation, and generation of speech signals by digital means. </a:t>
            </a:r>
          </a:p>
          <a:p>
            <a:pPr lvl="1"/>
            <a:r>
              <a:rPr lang="en-US" dirty="0"/>
              <a:t>At the intersection of speech sciences, digital signal processing, and machine learning.</a:t>
            </a:r>
          </a:p>
          <a:p>
            <a:pPr lvl="1"/>
            <a:r>
              <a:rPr lang="en-US" dirty="0"/>
              <a:t>Roots in electrical/telecommunication engineering, modern approaches increasingly based on computer science.</a:t>
            </a:r>
            <a:br>
              <a:rPr lang="en-US" dirty="0"/>
            </a:br>
            <a:endParaRPr lang="en-US" dirty="0"/>
          </a:p>
          <a:p>
            <a:pPr marL="0" indent="0">
              <a:buNone/>
            </a:pPr>
            <a:r>
              <a:rPr lang="en-US" i="1" dirty="0"/>
              <a:t>Natural Language Processing </a:t>
            </a:r>
            <a:r>
              <a:rPr lang="en-US" dirty="0"/>
              <a:t>(NLP) = (mostly) processing of text data.</a:t>
            </a:r>
          </a:p>
          <a:p>
            <a:pPr lvl="1"/>
            <a:endParaRPr lang="en-US" dirty="0"/>
          </a:p>
          <a:p>
            <a:endParaRPr lang="en-US" dirty="0"/>
          </a:p>
          <a:p>
            <a:pPr marL="0" indent="0">
              <a:buNone/>
            </a:pPr>
            <a:endParaRPr lang="en-US" dirty="0"/>
          </a:p>
          <a:p>
            <a:endParaRPr lang="en-US" dirty="0"/>
          </a:p>
          <a:p>
            <a:pPr lvl="1"/>
            <a:endParaRPr lang="en-US" dirty="0"/>
          </a:p>
        </p:txBody>
      </p:sp>
    </p:spTree>
    <p:extLst>
      <p:ext uri="{BB962C8B-B14F-4D97-AF65-F5344CB8AC3E}">
        <p14:creationId xmlns:p14="http://schemas.microsoft.com/office/powerpoint/2010/main" val="50468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speech processing</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The modern world is digital, speech is analog and physical.  </a:t>
            </a:r>
          </a:p>
          <a:p>
            <a:endParaRPr lang="en-US" dirty="0"/>
          </a:p>
          <a:p>
            <a:pPr marL="0" indent="0">
              <a:buNone/>
            </a:pPr>
            <a:r>
              <a:rPr lang="en-US" dirty="0"/>
              <a:t>Speech processing is needed for </a:t>
            </a:r>
            <a:r>
              <a:rPr lang="en-US" b="1" i="1" dirty="0"/>
              <a:t>transforming real-world communication into digital format </a:t>
            </a:r>
            <a:r>
              <a:rPr lang="en-US" dirty="0"/>
              <a:t>and back.</a:t>
            </a:r>
          </a:p>
          <a:p>
            <a:pPr lvl="1">
              <a:buFont typeface="Wingdings" charset="2"/>
              <a:buChar char="§"/>
            </a:pPr>
            <a:r>
              <a:rPr lang="en-US" dirty="0"/>
              <a:t>E.g., speech-to-text, text-to-speech, mobile phones, voice over IP.</a:t>
            </a:r>
          </a:p>
          <a:p>
            <a:pPr lvl="1">
              <a:buFont typeface="Wingdings" charset="2"/>
              <a:buChar char="§"/>
            </a:pPr>
            <a:endParaRPr lang="en-US" dirty="0"/>
          </a:p>
          <a:p>
            <a:pPr marL="0" indent="0">
              <a:buNone/>
            </a:pPr>
            <a:r>
              <a:rPr lang="en-US" dirty="0"/>
              <a:t>Speech processing is needed to </a:t>
            </a:r>
            <a:r>
              <a:rPr lang="en-US" b="1" i="1" dirty="0"/>
              <a:t>process &amp; interpret spoken language data with machines</a:t>
            </a:r>
            <a:r>
              <a:rPr lang="en-US" i="1" dirty="0"/>
              <a:t>.</a:t>
            </a:r>
          </a:p>
          <a:p>
            <a:pPr lvl="1">
              <a:buFont typeface="Wingdings" charset="2"/>
              <a:buChar char="§"/>
            </a:pPr>
            <a:r>
              <a:rPr lang="en-US" dirty="0"/>
              <a:t>Voice commands, robotics, personal digital assistants (Siri, Alexa, Google assistant), etc.</a:t>
            </a:r>
          </a:p>
          <a:p>
            <a:pPr lvl="1">
              <a:buFont typeface="Wingdings" charset="2"/>
              <a:buChar char="§"/>
            </a:pPr>
            <a:r>
              <a:rPr lang="en-US" dirty="0"/>
              <a:t>Speech-based analytics (e.g., health or emotions).</a:t>
            </a:r>
          </a:p>
          <a:p>
            <a:endParaRPr lang="en-US" sz="750" dirty="0"/>
          </a:p>
          <a:p>
            <a:pPr marL="0" indent="0">
              <a:buNone/>
            </a:pPr>
            <a:r>
              <a:rPr lang="en-US" dirty="0"/>
              <a:t>Speech processing is needed for </a:t>
            </a:r>
            <a:r>
              <a:rPr lang="en-US" b="1" i="1" dirty="0"/>
              <a:t>studying and analyzing verbal communication</a:t>
            </a:r>
            <a:r>
              <a:rPr lang="en-US" dirty="0"/>
              <a:t>.</a:t>
            </a:r>
          </a:p>
          <a:p>
            <a:pPr lvl="1">
              <a:buFont typeface="Wingdings" charset="2"/>
              <a:buChar char="§"/>
            </a:pPr>
            <a:r>
              <a:rPr lang="en-US" dirty="0"/>
              <a:t>Linguistics, neuroscience, psychology, social sciences…</a:t>
            </a:r>
          </a:p>
          <a:p>
            <a:pPr lvl="1"/>
            <a:endParaRPr lang="en-US" sz="750" dirty="0"/>
          </a:p>
          <a:p>
            <a:pPr lvl="1"/>
            <a:endParaRPr lang="en-US" dirty="0"/>
          </a:p>
          <a:p>
            <a:endParaRPr lang="en-US" dirty="0"/>
          </a:p>
        </p:txBody>
      </p:sp>
    </p:spTree>
    <p:extLst>
      <p:ext uri="{BB962C8B-B14F-4D97-AF65-F5344CB8AC3E}">
        <p14:creationId xmlns:p14="http://schemas.microsoft.com/office/powerpoint/2010/main" val="51849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AEC6-0624-5F4E-8AB3-7EDA00BE3123}"/>
              </a:ext>
            </a:extLst>
          </p:cNvPr>
          <p:cNvSpPr>
            <a:spLocks noGrp="1"/>
          </p:cNvSpPr>
          <p:nvPr>
            <p:ph type="title"/>
          </p:nvPr>
        </p:nvSpPr>
        <p:spPr/>
        <p:txBody>
          <a:bodyPr/>
          <a:lstStyle/>
          <a:p>
            <a:r>
              <a:rPr lang="en-US" dirty="0"/>
              <a:t>What is speech processing</a:t>
            </a:r>
            <a:endParaRPr lang="en-FI" dirty="0"/>
          </a:p>
        </p:txBody>
      </p:sp>
      <p:grpSp>
        <p:nvGrpSpPr>
          <p:cNvPr id="4" name="Group 3">
            <a:extLst>
              <a:ext uri="{FF2B5EF4-FFF2-40B4-BE49-F238E27FC236}">
                <a16:creationId xmlns:a16="http://schemas.microsoft.com/office/drawing/2014/main" id="{9C979399-D268-9040-B68B-8CB54E4B7F83}"/>
              </a:ext>
            </a:extLst>
          </p:cNvPr>
          <p:cNvGrpSpPr/>
          <p:nvPr/>
        </p:nvGrpSpPr>
        <p:grpSpPr>
          <a:xfrm>
            <a:off x="731520" y="2250238"/>
            <a:ext cx="6831756" cy="2209470"/>
            <a:chOff x="536017" y="4870976"/>
            <a:chExt cx="7709277" cy="1911278"/>
          </a:xfrm>
        </p:grpSpPr>
        <p:sp>
          <p:nvSpPr>
            <p:cNvPr id="5" name="TextBox 4">
              <a:extLst>
                <a:ext uri="{FF2B5EF4-FFF2-40B4-BE49-F238E27FC236}">
                  <a16:creationId xmlns:a16="http://schemas.microsoft.com/office/drawing/2014/main" id="{A8FA2816-604E-1B47-BBA3-F4598876B5CD}"/>
                </a:ext>
              </a:extLst>
            </p:cNvPr>
            <p:cNvSpPr txBox="1"/>
            <p:nvPr/>
          </p:nvSpPr>
          <p:spPr>
            <a:xfrm>
              <a:off x="2683546" y="5354153"/>
              <a:ext cx="2751180" cy="451405"/>
            </a:xfrm>
            <a:prstGeom prst="rect">
              <a:avLst/>
            </a:prstGeom>
            <a:noFill/>
          </p:spPr>
          <p:txBody>
            <a:bodyPr wrap="none" rtlCol="0">
              <a:spAutoFit/>
            </a:bodyPr>
            <a:lstStyle/>
            <a:p>
              <a:r>
                <a:rPr lang="x-none" sz="1600" b="1" i="1" dirty="0">
                  <a:solidFill>
                    <a:srgbClr val="0118CB"/>
                  </a:solidFill>
                </a:rPr>
                <a:t>Speech processing</a:t>
              </a:r>
            </a:p>
          </p:txBody>
        </p:sp>
        <p:sp>
          <p:nvSpPr>
            <p:cNvPr id="6" name="TextBox 5">
              <a:extLst>
                <a:ext uri="{FF2B5EF4-FFF2-40B4-BE49-F238E27FC236}">
                  <a16:creationId xmlns:a16="http://schemas.microsoft.com/office/drawing/2014/main" id="{B69426A4-E0D0-FA4A-9671-977C8AF5490A}"/>
                </a:ext>
              </a:extLst>
            </p:cNvPr>
            <p:cNvSpPr txBox="1"/>
            <p:nvPr/>
          </p:nvSpPr>
          <p:spPr>
            <a:xfrm>
              <a:off x="5028700" y="5468534"/>
              <a:ext cx="3216594" cy="292862"/>
            </a:xfrm>
            <a:prstGeom prst="rect">
              <a:avLst/>
            </a:prstGeom>
            <a:noFill/>
          </p:spPr>
          <p:txBody>
            <a:bodyPr wrap="none" rtlCol="0">
              <a:spAutoFit/>
            </a:bodyPr>
            <a:lstStyle/>
            <a:p>
              <a:r>
                <a:rPr lang="fi-FI" sz="1600" i="1" dirty="0">
                  <a:solidFill>
                    <a:srgbClr val="411289"/>
                  </a:solidFill>
                </a:rPr>
                <a:t> </a:t>
              </a:r>
              <a:r>
                <a:rPr lang="x-none" sz="1600" i="1">
                  <a:solidFill>
                    <a:srgbClr val="411289"/>
                  </a:solidFill>
                </a:rPr>
                <a:t>Natural </a:t>
              </a:r>
              <a:r>
                <a:rPr lang="x-none" sz="1600" i="1" dirty="0">
                  <a:solidFill>
                    <a:srgbClr val="411289"/>
                  </a:solidFill>
                </a:rPr>
                <a:t>language processing</a:t>
              </a:r>
            </a:p>
          </p:txBody>
        </p:sp>
        <p:sp>
          <p:nvSpPr>
            <p:cNvPr id="7" name="TextBox 6">
              <a:extLst>
                <a:ext uri="{FF2B5EF4-FFF2-40B4-BE49-F238E27FC236}">
                  <a16:creationId xmlns:a16="http://schemas.microsoft.com/office/drawing/2014/main" id="{ADC597A3-E7D2-CB46-9EAF-E5364859DF3B}"/>
                </a:ext>
              </a:extLst>
            </p:cNvPr>
            <p:cNvSpPr txBox="1"/>
            <p:nvPr/>
          </p:nvSpPr>
          <p:spPr>
            <a:xfrm>
              <a:off x="854470" y="5601314"/>
              <a:ext cx="2325851" cy="451405"/>
            </a:xfrm>
            <a:prstGeom prst="rect">
              <a:avLst/>
            </a:prstGeom>
            <a:noFill/>
          </p:spPr>
          <p:txBody>
            <a:bodyPr wrap="none" rtlCol="0">
              <a:spAutoFit/>
            </a:bodyPr>
            <a:lstStyle/>
            <a:p>
              <a:r>
                <a:rPr lang="x-none" sz="1600" i="1" dirty="0">
                  <a:solidFill>
                    <a:srgbClr val="411289"/>
                  </a:solidFill>
                </a:rPr>
                <a:t>Machine learning</a:t>
              </a:r>
            </a:p>
          </p:txBody>
        </p:sp>
        <p:sp>
          <p:nvSpPr>
            <p:cNvPr id="8" name="TextBox 7">
              <a:extLst>
                <a:ext uri="{FF2B5EF4-FFF2-40B4-BE49-F238E27FC236}">
                  <a16:creationId xmlns:a16="http://schemas.microsoft.com/office/drawing/2014/main" id="{7574F047-5FC0-8F4E-8813-CF5C0E4A3039}"/>
                </a:ext>
              </a:extLst>
            </p:cNvPr>
            <p:cNvSpPr txBox="1"/>
            <p:nvPr/>
          </p:nvSpPr>
          <p:spPr>
            <a:xfrm>
              <a:off x="2881065" y="5978434"/>
              <a:ext cx="3189335" cy="451405"/>
            </a:xfrm>
            <a:prstGeom prst="rect">
              <a:avLst/>
            </a:prstGeom>
            <a:noFill/>
          </p:spPr>
          <p:txBody>
            <a:bodyPr wrap="none" rtlCol="0">
              <a:spAutoFit/>
            </a:bodyPr>
            <a:lstStyle/>
            <a:p>
              <a:r>
                <a:rPr lang="x-none" sz="1600" i="1" dirty="0">
                  <a:solidFill>
                    <a:srgbClr val="411289"/>
                  </a:solidFill>
                </a:rPr>
                <a:t>Digital signal processing</a:t>
              </a:r>
            </a:p>
          </p:txBody>
        </p:sp>
        <p:sp>
          <p:nvSpPr>
            <p:cNvPr id="9" name="TextBox 8">
              <a:extLst>
                <a:ext uri="{FF2B5EF4-FFF2-40B4-BE49-F238E27FC236}">
                  <a16:creationId xmlns:a16="http://schemas.microsoft.com/office/drawing/2014/main" id="{806AC324-D26E-D249-BF09-C1F973824D36}"/>
                </a:ext>
              </a:extLst>
            </p:cNvPr>
            <p:cNvSpPr txBox="1"/>
            <p:nvPr/>
          </p:nvSpPr>
          <p:spPr>
            <a:xfrm>
              <a:off x="5959591" y="5073135"/>
              <a:ext cx="2280967" cy="451405"/>
            </a:xfrm>
            <a:prstGeom prst="rect">
              <a:avLst/>
            </a:prstGeom>
            <a:noFill/>
          </p:spPr>
          <p:txBody>
            <a:bodyPr wrap="none" rtlCol="0">
              <a:spAutoFit/>
            </a:bodyPr>
            <a:lstStyle/>
            <a:p>
              <a:r>
                <a:rPr lang="x-none" sz="1600" i="1" dirty="0">
                  <a:solidFill>
                    <a:srgbClr val="411289"/>
                  </a:solidFill>
                </a:rPr>
                <a:t>Psychoacoustics</a:t>
              </a:r>
            </a:p>
          </p:txBody>
        </p:sp>
        <p:sp>
          <p:nvSpPr>
            <p:cNvPr id="10" name="TextBox 9">
              <a:extLst>
                <a:ext uri="{FF2B5EF4-FFF2-40B4-BE49-F238E27FC236}">
                  <a16:creationId xmlns:a16="http://schemas.microsoft.com/office/drawing/2014/main" id="{00074373-0641-C245-AB6A-32D775579B92}"/>
                </a:ext>
              </a:extLst>
            </p:cNvPr>
            <p:cNvSpPr txBox="1"/>
            <p:nvPr/>
          </p:nvSpPr>
          <p:spPr>
            <a:xfrm>
              <a:off x="536017" y="5177749"/>
              <a:ext cx="1415346" cy="451405"/>
            </a:xfrm>
            <a:prstGeom prst="rect">
              <a:avLst/>
            </a:prstGeom>
            <a:noFill/>
          </p:spPr>
          <p:txBody>
            <a:bodyPr wrap="none" rtlCol="0">
              <a:spAutoFit/>
            </a:bodyPr>
            <a:lstStyle/>
            <a:p>
              <a:r>
                <a:rPr lang="x-none" sz="1600" i="1" dirty="0">
                  <a:solidFill>
                    <a:srgbClr val="411289"/>
                  </a:solidFill>
                </a:rPr>
                <a:t>Acoustics</a:t>
              </a:r>
            </a:p>
          </p:txBody>
        </p:sp>
        <p:sp>
          <p:nvSpPr>
            <p:cNvPr id="11" name="TextBox 10">
              <a:extLst>
                <a:ext uri="{FF2B5EF4-FFF2-40B4-BE49-F238E27FC236}">
                  <a16:creationId xmlns:a16="http://schemas.microsoft.com/office/drawing/2014/main" id="{64E516C4-7768-464F-A870-8CA8B25AE56B}"/>
                </a:ext>
              </a:extLst>
            </p:cNvPr>
            <p:cNvSpPr txBox="1"/>
            <p:nvPr/>
          </p:nvSpPr>
          <p:spPr>
            <a:xfrm>
              <a:off x="3815101" y="4961160"/>
              <a:ext cx="1564959" cy="451405"/>
            </a:xfrm>
            <a:prstGeom prst="rect">
              <a:avLst/>
            </a:prstGeom>
            <a:noFill/>
          </p:spPr>
          <p:txBody>
            <a:bodyPr wrap="none" rtlCol="0">
              <a:spAutoFit/>
            </a:bodyPr>
            <a:lstStyle/>
            <a:p>
              <a:r>
                <a:rPr lang="x-none" sz="1600" i="1" dirty="0">
                  <a:solidFill>
                    <a:srgbClr val="411289"/>
                  </a:solidFill>
                </a:rPr>
                <a:t>Physiology</a:t>
              </a:r>
            </a:p>
          </p:txBody>
        </p:sp>
        <p:sp>
          <p:nvSpPr>
            <p:cNvPr id="12" name="TextBox 11">
              <a:extLst>
                <a:ext uri="{FF2B5EF4-FFF2-40B4-BE49-F238E27FC236}">
                  <a16:creationId xmlns:a16="http://schemas.microsoft.com/office/drawing/2014/main" id="{969C4CEA-48CB-2B42-8DC2-44E2F85D9FC8}"/>
                </a:ext>
              </a:extLst>
            </p:cNvPr>
            <p:cNvSpPr txBox="1"/>
            <p:nvPr/>
          </p:nvSpPr>
          <p:spPr>
            <a:xfrm>
              <a:off x="2155728" y="4870976"/>
              <a:ext cx="1445268" cy="451405"/>
            </a:xfrm>
            <a:prstGeom prst="rect">
              <a:avLst/>
            </a:prstGeom>
            <a:noFill/>
          </p:spPr>
          <p:txBody>
            <a:bodyPr wrap="none" rtlCol="0">
              <a:spAutoFit/>
            </a:bodyPr>
            <a:lstStyle/>
            <a:p>
              <a:r>
                <a:rPr lang="x-none" sz="1600" i="1" dirty="0">
                  <a:solidFill>
                    <a:srgbClr val="411289"/>
                  </a:solidFill>
                </a:rPr>
                <a:t>Phonetics</a:t>
              </a:r>
            </a:p>
          </p:txBody>
        </p:sp>
        <p:sp>
          <p:nvSpPr>
            <p:cNvPr id="13" name="TextBox 12">
              <a:extLst>
                <a:ext uri="{FF2B5EF4-FFF2-40B4-BE49-F238E27FC236}">
                  <a16:creationId xmlns:a16="http://schemas.microsoft.com/office/drawing/2014/main" id="{D2B50673-D940-6E44-8857-8A8329760AE8}"/>
                </a:ext>
              </a:extLst>
            </p:cNvPr>
            <p:cNvSpPr txBox="1"/>
            <p:nvPr/>
          </p:nvSpPr>
          <p:spPr>
            <a:xfrm>
              <a:off x="5958443" y="5892493"/>
              <a:ext cx="1520075" cy="451405"/>
            </a:xfrm>
            <a:prstGeom prst="rect">
              <a:avLst/>
            </a:prstGeom>
            <a:noFill/>
          </p:spPr>
          <p:txBody>
            <a:bodyPr wrap="none" rtlCol="0">
              <a:spAutoFit/>
            </a:bodyPr>
            <a:lstStyle/>
            <a:p>
              <a:r>
                <a:rPr lang="x-none" sz="1600" i="1" dirty="0">
                  <a:solidFill>
                    <a:srgbClr val="411289"/>
                  </a:solidFill>
                </a:rPr>
                <a:t>Linguistics</a:t>
              </a:r>
            </a:p>
          </p:txBody>
        </p:sp>
        <p:sp>
          <p:nvSpPr>
            <p:cNvPr id="14" name="TextBox 13">
              <a:extLst>
                <a:ext uri="{FF2B5EF4-FFF2-40B4-BE49-F238E27FC236}">
                  <a16:creationId xmlns:a16="http://schemas.microsoft.com/office/drawing/2014/main" id="{B794AB79-0584-9F49-951E-40B36331871B}"/>
                </a:ext>
              </a:extLst>
            </p:cNvPr>
            <p:cNvSpPr txBox="1"/>
            <p:nvPr/>
          </p:nvSpPr>
          <p:spPr>
            <a:xfrm>
              <a:off x="5308847" y="6297646"/>
              <a:ext cx="2454091" cy="451405"/>
            </a:xfrm>
            <a:prstGeom prst="rect">
              <a:avLst/>
            </a:prstGeom>
            <a:noFill/>
          </p:spPr>
          <p:txBody>
            <a:bodyPr wrap="none" rtlCol="0">
              <a:spAutoFit/>
            </a:bodyPr>
            <a:lstStyle/>
            <a:p>
              <a:r>
                <a:rPr lang="x-none" sz="1600" i="1" dirty="0">
                  <a:solidFill>
                    <a:srgbClr val="411289"/>
                  </a:solidFill>
                </a:rPr>
                <a:t>Information theory</a:t>
              </a:r>
            </a:p>
          </p:txBody>
        </p:sp>
        <p:sp>
          <p:nvSpPr>
            <p:cNvPr id="15" name="TextBox 14">
              <a:extLst>
                <a:ext uri="{FF2B5EF4-FFF2-40B4-BE49-F238E27FC236}">
                  <a16:creationId xmlns:a16="http://schemas.microsoft.com/office/drawing/2014/main" id="{5E18C541-4865-4E4F-A0D7-ADC00A747B0E}"/>
                </a:ext>
              </a:extLst>
            </p:cNvPr>
            <p:cNvSpPr txBox="1"/>
            <p:nvPr/>
          </p:nvSpPr>
          <p:spPr>
            <a:xfrm>
              <a:off x="1857748" y="6330849"/>
              <a:ext cx="1641903" cy="451405"/>
            </a:xfrm>
            <a:prstGeom prst="rect">
              <a:avLst/>
            </a:prstGeom>
            <a:noFill/>
          </p:spPr>
          <p:txBody>
            <a:bodyPr wrap="none" rtlCol="0">
              <a:spAutoFit/>
            </a:bodyPr>
            <a:lstStyle/>
            <a:p>
              <a:r>
                <a:rPr lang="x-none" sz="1600" i="1" dirty="0">
                  <a:solidFill>
                    <a:srgbClr val="411289"/>
                  </a:solidFill>
                </a:rPr>
                <a:t>Psychology</a:t>
              </a:r>
            </a:p>
          </p:txBody>
        </p:sp>
      </p:grpSp>
    </p:spTree>
    <p:extLst>
      <p:ext uri="{BB962C8B-B14F-4D97-AF65-F5344CB8AC3E}">
        <p14:creationId xmlns:p14="http://schemas.microsoft.com/office/powerpoint/2010/main" val="188047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1111-725A-450C-953B-02FD91739452}"/>
              </a:ext>
            </a:extLst>
          </p:cNvPr>
          <p:cNvSpPr>
            <a:spLocks noGrp="1"/>
          </p:cNvSpPr>
          <p:nvPr>
            <p:ph type="title"/>
          </p:nvPr>
        </p:nvSpPr>
        <p:spPr/>
        <p:txBody>
          <a:bodyPr/>
          <a:lstStyle/>
          <a:p>
            <a:r>
              <a:rPr lang="es-ES" dirty="0" err="1"/>
              <a:t>Contents</a:t>
            </a:r>
            <a:r>
              <a:rPr lang="es-ES" dirty="0"/>
              <a:t> </a:t>
            </a:r>
            <a:r>
              <a:rPr lang="es-ES" dirty="0" err="1"/>
              <a:t>of</a:t>
            </a:r>
            <a:r>
              <a:rPr lang="es-ES" dirty="0"/>
              <a:t> </a:t>
            </a:r>
            <a:r>
              <a:rPr lang="es-ES" dirty="0" err="1"/>
              <a:t>today</a:t>
            </a:r>
            <a:endParaRPr lang="en-US" dirty="0"/>
          </a:p>
        </p:txBody>
      </p:sp>
      <p:sp>
        <p:nvSpPr>
          <p:cNvPr id="3" name="Content Placeholder 2">
            <a:extLst>
              <a:ext uri="{FF2B5EF4-FFF2-40B4-BE49-F238E27FC236}">
                <a16:creationId xmlns:a16="http://schemas.microsoft.com/office/drawing/2014/main" id="{7D5206AA-1A94-4601-9859-3C9131B26AE7}"/>
              </a:ext>
            </a:extLst>
          </p:cNvPr>
          <p:cNvSpPr>
            <a:spLocks noGrp="1"/>
          </p:cNvSpPr>
          <p:nvPr>
            <p:ph idx="1"/>
          </p:nvPr>
        </p:nvSpPr>
        <p:spPr>
          <a:xfrm>
            <a:off x="307800" y="2151934"/>
            <a:ext cx="7886700" cy="2392042"/>
          </a:xfrm>
        </p:spPr>
        <p:txBody>
          <a:bodyPr/>
          <a:lstStyle/>
          <a:p>
            <a:pPr marL="9525" lvl="1" indent="0">
              <a:buNone/>
            </a:pPr>
            <a:endParaRPr lang="en-US" sz="2000" dirty="0"/>
          </a:p>
          <a:p>
            <a:pPr marL="9525" lvl="1" indent="0">
              <a:buNone/>
            </a:pPr>
            <a:r>
              <a:rPr lang="en-US" sz="2000" b="1" dirty="0"/>
              <a:t>Part #1: What is speech &amp; speech processing</a:t>
            </a:r>
          </a:p>
          <a:p>
            <a:pPr marL="9525" lvl="1" indent="0">
              <a:buNone/>
            </a:pPr>
            <a:endParaRPr lang="en-US" sz="2000" b="1" dirty="0"/>
          </a:p>
          <a:p>
            <a:pPr marL="9525" lvl="1" indent="0">
              <a:buNone/>
            </a:pPr>
            <a:r>
              <a:rPr lang="en-US" sz="2000" b="1" dirty="0"/>
              <a:t>Part #2: Typical speech technology applications</a:t>
            </a:r>
          </a:p>
        </p:txBody>
      </p:sp>
      <p:sp>
        <p:nvSpPr>
          <p:cNvPr id="4" name="Slide Number Placeholder 3">
            <a:extLst>
              <a:ext uri="{FF2B5EF4-FFF2-40B4-BE49-F238E27FC236}">
                <a16:creationId xmlns:a16="http://schemas.microsoft.com/office/drawing/2014/main" id="{8AE0EA7E-FD21-4D46-B1F3-ADB11533DDFC}"/>
              </a:ext>
            </a:extLst>
          </p:cNvPr>
          <p:cNvSpPr>
            <a:spLocks noGrp="1"/>
          </p:cNvSpPr>
          <p:nvPr>
            <p:ph type="sldNum" sz="quarter" idx="4"/>
          </p:nvPr>
        </p:nvSpPr>
        <p:spPr/>
        <p:txBody>
          <a:bodyPr/>
          <a:lstStyle/>
          <a:p>
            <a:fld id="{3F14EC2F-B4C8-4C28-9887-3A3EB3168110}" type="slidenum">
              <a:rPr lang="en-US" smtClean="0"/>
              <a:t>2</a:t>
            </a:fld>
            <a:endParaRPr lang="en-US"/>
          </a:p>
        </p:txBody>
      </p:sp>
    </p:spTree>
    <p:extLst>
      <p:ext uri="{BB962C8B-B14F-4D97-AF65-F5344CB8AC3E}">
        <p14:creationId xmlns:p14="http://schemas.microsoft.com/office/powerpoint/2010/main" val="372659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2722" y="1287184"/>
            <a:ext cx="1579502" cy="2218743"/>
          </a:xfrm>
        </p:spPr>
      </p:pic>
      <p:grpSp>
        <p:nvGrpSpPr>
          <p:cNvPr id="4" name="Group 3"/>
          <p:cNvGrpSpPr/>
          <p:nvPr/>
        </p:nvGrpSpPr>
        <p:grpSpPr>
          <a:xfrm>
            <a:off x="5330212" y="1051222"/>
            <a:ext cx="2533467" cy="2234943"/>
            <a:chOff x="5038690" y="1161535"/>
            <a:chExt cx="3377956" cy="2979923"/>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690" y="1161535"/>
              <a:ext cx="3245732" cy="2949146"/>
            </a:xfrm>
            <a:prstGeom prst="rect">
              <a:avLst/>
            </a:prstGeom>
          </p:spPr>
        </p:pic>
        <p:sp>
          <p:nvSpPr>
            <p:cNvPr id="6" name="TextBox 5"/>
            <p:cNvSpPr txBox="1"/>
            <p:nvPr/>
          </p:nvSpPr>
          <p:spPr>
            <a:xfrm>
              <a:off x="6860237" y="3910626"/>
              <a:ext cx="1556409" cy="230832"/>
            </a:xfrm>
            <a:prstGeom prst="rect">
              <a:avLst/>
            </a:prstGeom>
            <a:noFill/>
          </p:spPr>
          <p:txBody>
            <a:bodyPr wrap="none" rtlCol="0">
              <a:spAutoFit/>
            </a:bodyPr>
            <a:lstStyle/>
            <a:p>
              <a:r>
                <a:rPr lang="en-US" sz="525" dirty="0">
                  <a:solidFill>
                    <a:schemeClr val="bg1"/>
                  </a:solidFill>
                </a:rPr>
                <a:t>Photo by Marco </a:t>
              </a:r>
              <a:r>
                <a:rPr lang="en-US" sz="525" dirty="0" err="1">
                  <a:solidFill>
                    <a:schemeClr val="bg1"/>
                  </a:solidFill>
                </a:rPr>
                <a:t>Grob</a:t>
              </a:r>
              <a:r>
                <a:rPr lang="en-US" sz="525" dirty="0">
                  <a:solidFill>
                    <a:schemeClr val="bg1"/>
                  </a:solidFill>
                </a:rPr>
                <a:t> / Wired UK</a:t>
              </a: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258" y="1154146"/>
            <a:ext cx="1168599" cy="1591667"/>
          </a:xfrm>
          <a:prstGeom prst="rect">
            <a:avLst/>
          </a:prstGeom>
        </p:spPr>
      </p:pic>
      <p:grpSp>
        <p:nvGrpSpPr>
          <p:cNvPr id="13" name="Group 12"/>
          <p:cNvGrpSpPr/>
          <p:nvPr/>
        </p:nvGrpSpPr>
        <p:grpSpPr>
          <a:xfrm>
            <a:off x="6006588" y="3406065"/>
            <a:ext cx="1594204" cy="1565698"/>
            <a:chOff x="5480755" y="4273091"/>
            <a:chExt cx="2125605" cy="2087597"/>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0755" y="4273091"/>
              <a:ext cx="2067790" cy="2056820"/>
            </a:xfrm>
            <a:prstGeom prst="rect">
              <a:avLst/>
            </a:prstGeom>
          </p:spPr>
        </p:pic>
        <p:sp>
          <p:nvSpPr>
            <p:cNvPr id="12" name="TextBox 11"/>
            <p:cNvSpPr txBox="1"/>
            <p:nvPr/>
          </p:nvSpPr>
          <p:spPr>
            <a:xfrm>
              <a:off x="6637719" y="6129856"/>
              <a:ext cx="968641" cy="230832"/>
            </a:xfrm>
            <a:prstGeom prst="rect">
              <a:avLst/>
            </a:prstGeom>
            <a:noFill/>
          </p:spPr>
          <p:txBody>
            <a:bodyPr wrap="none" rtlCol="0">
              <a:spAutoFit/>
            </a:bodyPr>
            <a:lstStyle/>
            <a:p>
              <a:r>
                <a:rPr lang="en-US" sz="525" dirty="0">
                  <a:solidFill>
                    <a:schemeClr val="bg1"/>
                  </a:solidFill>
                </a:rPr>
                <a:t>Photo from </a:t>
              </a:r>
              <a:r>
                <a:rPr lang="en-US" sz="525" dirty="0" err="1">
                  <a:solidFill>
                    <a:schemeClr val="bg1"/>
                  </a:solidFill>
                </a:rPr>
                <a:t>Oticon</a:t>
              </a:r>
              <a:endParaRPr lang="en-US" sz="525" dirty="0">
                <a:solidFill>
                  <a:schemeClr val="bg1"/>
                </a:solidFill>
              </a:endParaRPr>
            </a:p>
          </p:txBody>
        </p:sp>
      </p:grpSp>
      <p:pic>
        <p:nvPicPr>
          <p:cNvPr id="1028" name="Picture 4" descr="https://static.wikia.nocookie.net/starwars/images/3/3f/C-3PO_TLJ_Card_Trader_Award_Card.png/revision/latest/scale-to-width-down/465?cb=201801210526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7444" y="2527406"/>
            <a:ext cx="1247628" cy="25623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5072" y="3591099"/>
            <a:ext cx="2556297" cy="1421135"/>
          </a:xfrm>
          <a:prstGeom prst="rect">
            <a:avLst/>
          </a:prstGeom>
        </p:spPr>
      </p:pic>
    </p:spTree>
    <p:extLst>
      <p:ext uri="{BB962C8B-B14F-4D97-AF65-F5344CB8AC3E}">
        <p14:creationId xmlns:p14="http://schemas.microsoft.com/office/powerpoint/2010/main" val="347320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historical notes</a:t>
            </a:r>
          </a:p>
        </p:txBody>
      </p:sp>
      <p:sp>
        <p:nvSpPr>
          <p:cNvPr id="3" name="Content Placeholder 2"/>
          <p:cNvSpPr>
            <a:spLocks noGrp="1"/>
          </p:cNvSpPr>
          <p:nvPr>
            <p:ph idx="1"/>
          </p:nvPr>
        </p:nvSpPr>
        <p:spPr>
          <a:xfrm>
            <a:off x="412511" y="1200150"/>
            <a:ext cx="5670713" cy="3657600"/>
          </a:xfrm>
        </p:spPr>
        <p:txBody>
          <a:bodyPr>
            <a:noAutofit/>
          </a:bodyPr>
          <a:lstStyle/>
          <a:p>
            <a:pPr marL="493713" indent="-493713">
              <a:buNone/>
            </a:pPr>
            <a:r>
              <a:rPr lang="en-US" sz="1400" dirty="0"/>
              <a:t>1779: First published vowel synthesis by </a:t>
            </a:r>
            <a:r>
              <a:rPr lang="en-US" sz="1400" dirty="0" err="1"/>
              <a:t>Kratzenstein</a:t>
            </a:r>
            <a:endParaRPr lang="en-US" sz="1400" dirty="0"/>
          </a:p>
          <a:p>
            <a:pPr marL="493713" indent="-493713">
              <a:buNone/>
            </a:pPr>
            <a:r>
              <a:rPr lang="en-US" sz="1400" dirty="0"/>
              <a:t>1791: The first manually controlled synthesis system by Von </a:t>
            </a:r>
            <a:r>
              <a:rPr lang="en-US" sz="1400" dirty="0" err="1"/>
              <a:t>Kempelen</a:t>
            </a:r>
            <a:r>
              <a:rPr lang="en-US" sz="1400" dirty="0"/>
              <a:t>.</a:t>
            </a:r>
          </a:p>
          <a:p>
            <a:pPr marL="493713" indent="-493713">
              <a:buNone/>
            </a:pPr>
            <a:r>
              <a:rPr lang="en-US" sz="1400" dirty="0"/>
              <a:t>1939: The first electronic speech synthesizer: VODER / Bell Labs.</a:t>
            </a:r>
          </a:p>
          <a:p>
            <a:pPr marL="493713" indent="-493713">
              <a:buNone/>
            </a:pPr>
            <a:r>
              <a:rPr lang="en-US" sz="1400" dirty="0"/>
              <a:t>1952: The first speech recognizer: Audrey / Bell Labs  (for digits 0–9). </a:t>
            </a:r>
          </a:p>
          <a:p>
            <a:pPr marL="493713" indent="-493713">
              <a:buNone/>
            </a:pPr>
            <a:r>
              <a:rPr lang="en-US" sz="1400" dirty="0"/>
              <a:t>1961: Bell Labs Shoebox recognizer for digits + some extra words. </a:t>
            </a:r>
          </a:p>
          <a:p>
            <a:pPr marL="493713" indent="-493713">
              <a:buNone/>
            </a:pPr>
            <a:r>
              <a:rPr lang="en-US" sz="1400" dirty="0"/>
              <a:t>1968: First text-to-speech system (Umeda et al.) / Electrotechnical Laboratory, Japan</a:t>
            </a:r>
          </a:p>
          <a:p>
            <a:pPr marL="493713" indent="-493713">
              <a:buNone/>
            </a:pPr>
            <a:r>
              <a:rPr lang="en-US" sz="1400" dirty="0"/>
              <a:t>1971–1976: DARPA Harpy speech recognizer. Automatic recognition of around 1000 words. </a:t>
            </a:r>
            <a:r>
              <a:rPr lang="en-US" sz="1400" dirty="0">
                <a:hlinkClick r:id="rId3"/>
              </a:rPr>
              <a:t>Link</a:t>
            </a:r>
            <a:endParaRPr lang="en-US" sz="1400" dirty="0"/>
          </a:p>
          <a:p>
            <a:pPr marL="493713" indent="-493713">
              <a:buNone/>
            </a:pPr>
            <a:r>
              <a:rPr lang="en-US" sz="1400" dirty="0"/>
              <a:t>1991: World’s first digital mobile phone call from Helsinki to Tampere (GSM network)</a:t>
            </a:r>
          </a:p>
        </p:txBody>
      </p:sp>
      <p:grpSp>
        <p:nvGrpSpPr>
          <p:cNvPr id="6" name="Group 5">
            <a:extLst>
              <a:ext uri="{FF2B5EF4-FFF2-40B4-BE49-F238E27FC236}">
                <a16:creationId xmlns:a16="http://schemas.microsoft.com/office/drawing/2014/main" id="{6E878636-9072-9C46-9357-28EE0250F341}"/>
              </a:ext>
            </a:extLst>
          </p:cNvPr>
          <p:cNvGrpSpPr/>
          <p:nvPr/>
        </p:nvGrpSpPr>
        <p:grpSpPr>
          <a:xfrm>
            <a:off x="5733906" y="2571750"/>
            <a:ext cx="3102293" cy="2121686"/>
            <a:chOff x="4676803" y="3263996"/>
            <a:chExt cx="4136391" cy="2828914"/>
          </a:xfrm>
        </p:grpSpPr>
        <p:pic>
          <p:nvPicPr>
            <p:cNvPr id="1028" name="Picture 4" descr="http://letrario.pt/wp-content/uploads/2018/09/Automatic_Speech_Recognition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552" y="4159078"/>
              <a:ext cx="2326642" cy="193383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a:cxnSpLocks/>
              <a:stCxn id="1028" idx="1"/>
            </p:cNvCxnSpPr>
            <p:nvPr/>
          </p:nvCxnSpPr>
          <p:spPr>
            <a:xfrm flipH="1" flipV="1">
              <a:off x="4676803" y="3263996"/>
              <a:ext cx="1809749" cy="1861998"/>
            </a:xfrm>
            <a:prstGeom prst="line">
              <a:avLst/>
            </a:prstGeom>
            <a:ln w="28575">
              <a:solidFill>
                <a:srgbClr val="411289"/>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564AB985-E6F5-4B42-8355-A582DA99828B}"/>
              </a:ext>
            </a:extLst>
          </p:cNvPr>
          <p:cNvGrpSpPr/>
          <p:nvPr/>
        </p:nvGrpSpPr>
        <p:grpSpPr>
          <a:xfrm>
            <a:off x="5694467" y="1830530"/>
            <a:ext cx="3141733" cy="1224564"/>
            <a:chOff x="4624217" y="2405848"/>
            <a:chExt cx="4188977" cy="1632752"/>
          </a:xfrm>
        </p:grpSpPr>
        <p:pic>
          <p:nvPicPr>
            <p:cNvPr id="1030" name="Picture 6" descr="https://upload.wikimedia.org/wikipedia/commons/c/ca/Homer_Dudley_%28October_1940%29._%22The_Carrier_Nature_of_Speech%22._Bell_System_Technical_Journal%2C_XIX%284%29%3B495-515._--_Fig.8_Schematic_circuit_of_the_vod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4278" y="2405848"/>
              <a:ext cx="2828916" cy="163275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a:cxnSpLocks/>
            </p:cNvCxnSpPr>
            <p:nvPr/>
          </p:nvCxnSpPr>
          <p:spPr>
            <a:xfrm flipH="1" flipV="1">
              <a:off x="4624217" y="2783172"/>
              <a:ext cx="1230573" cy="96467"/>
            </a:xfrm>
            <a:prstGeom prst="line">
              <a:avLst/>
            </a:prstGeom>
            <a:ln w="28575">
              <a:solidFill>
                <a:srgbClr val="411289"/>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17FA4DE-5D72-1E44-950F-D3D2153C4126}"/>
              </a:ext>
            </a:extLst>
          </p:cNvPr>
          <p:cNvGrpSpPr/>
          <p:nvPr/>
        </p:nvGrpSpPr>
        <p:grpSpPr>
          <a:xfrm>
            <a:off x="5280144" y="540935"/>
            <a:ext cx="3756486" cy="1232446"/>
            <a:chOff x="4071786" y="556242"/>
            <a:chExt cx="5008648" cy="1643261"/>
          </a:xfrm>
        </p:grpSpPr>
        <p:pic>
          <p:nvPicPr>
            <p:cNvPr id="1026" name="Picture 2" descr="http://www.haskins.yale.edu/featured/heads/SIMULACRA/graphics/wheatstone.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3518" y="556242"/>
              <a:ext cx="3066916" cy="164326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a:cxnSpLocks/>
            </p:cNvCxnSpPr>
            <p:nvPr/>
          </p:nvCxnSpPr>
          <p:spPr>
            <a:xfrm flipH="1">
              <a:off x="4071786" y="1604510"/>
              <a:ext cx="2237167" cy="403045"/>
            </a:xfrm>
            <a:prstGeom prst="line">
              <a:avLst/>
            </a:prstGeom>
            <a:ln w="28575">
              <a:solidFill>
                <a:srgbClr val="41128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3D59-810E-E938-765D-9A7BD6354A34}"/>
              </a:ext>
            </a:extLst>
          </p:cNvPr>
          <p:cNvSpPr>
            <a:spLocks noGrp="1"/>
          </p:cNvSpPr>
          <p:nvPr>
            <p:ph type="title"/>
          </p:nvPr>
        </p:nvSpPr>
        <p:spPr/>
        <p:txBody>
          <a:bodyPr/>
          <a:lstStyle/>
          <a:p>
            <a:r>
              <a:rPr lang="en-US" sz="3200" dirty="0"/>
              <a:t>Bell Labs Shoebox (1961)</a:t>
            </a:r>
            <a:endParaRPr lang="en-FI" dirty="0"/>
          </a:p>
        </p:txBody>
      </p:sp>
      <p:pic>
        <p:nvPicPr>
          <p:cNvPr id="5" name="Online Media 4" descr="1961 Shoebox   IBM Archives 78 013">
            <a:hlinkClick r:id="" action="ppaction://media"/>
            <a:extLst>
              <a:ext uri="{FF2B5EF4-FFF2-40B4-BE49-F238E27FC236}">
                <a16:creationId xmlns:a16="http://schemas.microsoft.com/office/drawing/2014/main" id="{BDDAAF69-3DD3-30DC-2C7A-F0633F58EDF7}"/>
              </a:ext>
            </a:extLst>
          </p:cNvPr>
          <p:cNvPicPr>
            <a:picLocks noGrp="1" noRot="1" noChangeAspect="1"/>
          </p:cNvPicPr>
          <p:nvPr>
            <p:ph idx="1"/>
            <a:videoFile r:link="rId1"/>
          </p:nvPr>
        </p:nvPicPr>
        <p:blipFill>
          <a:blip r:embed="rId3"/>
          <a:stretch>
            <a:fillRect/>
          </a:stretch>
        </p:blipFill>
        <p:spPr>
          <a:xfrm>
            <a:off x="1956042" y="1260745"/>
            <a:ext cx="4716377" cy="3537282"/>
          </a:xfrm>
          <a:prstGeom prst="rect">
            <a:avLst/>
          </a:prstGeom>
        </p:spPr>
      </p:pic>
      <p:sp>
        <p:nvSpPr>
          <p:cNvPr id="4" name="Slide Number Placeholder 3">
            <a:extLst>
              <a:ext uri="{FF2B5EF4-FFF2-40B4-BE49-F238E27FC236}">
                <a16:creationId xmlns:a16="http://schemas.microsoft.com/office/drawing/2014/main" id="{73DA7027-F176-0135-63B5-2274BEE45FAE}"/>
              </a:ext>
            </a:extLst>
          </p:cNvPr>
          <p:cNvSpPr>
            <a:spLocks noGrp="1"/>
          </p:cNvSpPr>
          <p:nvPr>
            <p:ph type="sldNum" sz="quarter" idx="4"/>
          </p:nvPr>
        </p:nvSpPr>
        <p:spPr/>
        <p:txBody>
          <a:bodyPr/>
          <a:lstStyle/>
          <a:p>
            <a:fld id="{3F14EC2F-B4C8-4C28-9887-3A3EB3168110}" type="slidenum">
              <a:rPr lang="en-US" smtClean="0"/>
              <a:t>22</a:t>
            </a:fld>
            <a:endParaRPr lang="en-US"/>
          </a:p>
        </p:txBody>
      </p:sp>
      <p:sp>
        <p:nvSpPr>
          <p:cNvPr id="7" name="TextBox 6">
            <a:extLst>
              <a:ext uri="{FF2B5EF4-FFF2-40B4-BE49-F238E27FC236}">
                <a16:creationId xmlns:a16="http://schemas.microsoft.com/office/drawing/2014/main" id="{ADAD37DC-03E2-4861-5AF5-E0A5D593D3C7}"/>
              </a:ext>
            </a:extLst>
          </p:cNvPr>
          <p:cNvSpPr txBox="1"/>
          <p:nvPr/>
        </p:nvSpPr>
        <p:spPr>
          <a:xfrm>
            <a:off x="6469244" y="4890768"/>
            <a:ext cx="2395509" cy="276999"/>
          </a:xfrm>
          <a:prstGeom prst="rect">
            <a:avLst/>
          </a:prstGeom>
          <a:noFill/>
        </p:spPr>
        <p:txBody>
          <a:bodyPr wrap="square">
            <a:spAutoFit/>
          </a:bodyPr>
          <a:lstStyle/>
          <a:p>
            <a:r>
              <a:rPr lang="en-US" sz="1200" dirty="0">
                <a:hlinkClick r:id="rId4"/>
              </a:rPr>
              <a:t>https://youtu.be/rQco1sa9AwU</a:t>
            </a:r>
            <a:r>
              <a:rPr lang="en-US" sz="1200" dirty="0"/>
              <a:t> </a:t>
            </a:r>
            <a:endParaRPr lang="en-FI" dirty="0"/>
          </a:p>
        </p:txBody>
      </p:sp>
    </p:spTree>
    <p:extLst>
      <p:ext uri="{BB962C8B-B14F-4D97-AF65-F5344CB8AC3E}">
        <p14:creationId xmlns:p14="http://schemas.microsoft.com/office/powerpoint/2010/main" val="395705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historical notes</a:t>
            </a:r>
          </a:p>
        </p:txBody>
      </p:sp>
      <p:sp>
        <p:nvSpPr>
          <p:cNvPr id="3" name="Content Placeholder 2"/>
          <p:cNvSpPr>
            <a:spLocks noGrp="1"/>
          </p:cNvSpPr>
          <p:nvPr>
            <p:ph idx="1"/>
          </p:nvPr>
        </p:nvSpPr>
        <p:spPr>
          <a:xfrm>
            <a:off x="307800" y="1200150"/>
            <a:ext cx="4511336" cy="3657600"/>
          </a:xfrm>
        </p:spPr>
        <p:txBody>
          <a:bodyPr/>
          <a:lstStyle/>
          <a:p>
            <a:pPr marL="0" indent="0">
              <a:buNone/>
            </a:pPr>
            <a:r>
              <a:rPr lang="en-US" dirty="0"/>
              <a:t>1977: The first portable speech synthesis system in the world: SYNTE2.</a:t>
            </a:r>
          </a:p>
          <a:p>
            <a:pPr lvl="1"/>
            <a:r>
              <a:rPr lang="en-US" dirty="0"/>
              <a:t>Matti Karjalainen, Unto Laine et al. </a:t>
            </a:r>
            <a:br>
              <a:rPr lang="en-US" dirty="0"/>
            </a:br>
            <a:r>
              <a:rPr lang="en-US" dirty="0"/>
              <a:t>from </a:t>
            </a:r>
            <a:r>
              <a:rPr lang="en-US" i="1" dirty="0"/>
              <a:t>Tampere University of </a:t>
            </a:r>
            <a:br>
              <a:rPr lang="en-US" i="1" dirty="0"/>
            </a:br>
            <a:r>
              <a:rPr lang="en-US" i="1" dirty="0"/>
              <a:t>Technology </a:t>
            </a:r>
            <a:r>
              <a:rPr lang="en-US" dirty="0"/>
              <a:t>(!!) and </a:t>
            </a:r>
            <a:r>
              <a:rPr lang="en-GB" dirty="0"/>
              <a:t>Technical Research Centre of Finland.</a:t>
            </a:r>
            <a:endParaRPr lang="en-US" dirty="0"/>
          </a:p>
          <a:p>
            <a:pPr lvl="1"/>
            <a:r>
              <a:rPr lang="en-US" dirty="0"/>
              <a:t>Also one of the first synthesizers using microprocessors. </a:t>
            </a:r>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7992" y="543903"/>
            <a:ext cx="2831515" cy="3834196"/>
          </a:xfrm>
          <a:prstGeom prst="rect">
            <a:avLst/>
          </a:prstGeom>
        </p:spPr>
      </p:pic>
      <p:pic>
        <p:nvPicPr>
          <p:cNvPr id="1026" name="Picture 2" descr="undefined">
            <a:extLst>
              <a:ext uri="{FF2B5EF4-FFF2-40B4-BE49-F238E27FC236}">
                <a16:creationId xmlns:a16="http://schemas.microsoft.com/office/drawing/2014/main" id="{A0300B5E-5D9C-093F-EDF6-EE42B6EB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462" y="3289012"/>
            <a:ext cx="1333576" cy="16008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47EA4321-E1F0-34CC-AC55-8AE7C49BC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511" y="3406204"/>
            <a:ext cx="2221577" cy="127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646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4016-3123-D9FB-7EEA-7FAD51497087}"/>
              </a:ext>
            </a:extLst>
          </p:cNvPr>
          <p:cNvSpPr>
            <a:spLocks noGrp="1"/>
          </p:cNvSpPr>
          <p:nvPr>
            <p:ph type="title"/>
          </p:nvPr>
        </p:nvSpPr>
        <p:spPr>
          <a:xfrm>
            <a:off x="460200" y="2329644"/>
            <a:ext cx="7886700" cy="484212"/>
          </a:xfrm>
        </p:spPr>
        <p:txBody>
          <a:bodyPr/>
          <a:lstStyle/>
          <a:p>
            <a:r>
              <a:rPr lang="en-FI" dirty="0"/>
              <a:t>Part #2: Applications</a:t>
            </a:r>
          </a:p>
        </p:txBody>
      </p:sp>
      <p:sp>
        <p:nvSpPr>
          <p:cNvPr id="4" name="Slide Number Placeholder 3">
            <a:extLst>
              <a:ext uri="{FF2B5EF4-FFF2-40B4-BE49-F238E27FC236}">
                <a16:creationId xmlns:a16="http://schemas.microsoft.com/office/drawing/2014/main" id="{5F413ADA-4637-CC18-127D-7A7D702FE1BC}"/>
              </a:ext>
            </a:extLst>
          </p:cNvPr>
          <p:cNvSpPr>
            <a:spLocks noGrp="1"/>
          </p:cNvSpPr>
          <p:nvPr>
            <p:ph type="sldNum" sz="quarter" idx="4"/>
          </p:nvPr>
        </p:nvSpPr>
        <p:spPr/>
        <p:txBody>
          <a:bodyPr/>
          <a:lstStyle/>
          <a:p>
            <a:fld id="{3F14EC2F-B4C8-4C28-9887-3A3EB3168110}" type="slidenum">
              <a:rPr lang="en-US" smtClean="0"/>
              <a:t>24</a:t>
            </a:fld>
            <a:endParaRPr lang="en-US"/>
          </a:p>
        </p:txBody>
      </p:sp>
    </p:spTree>
    <p:extLst>
      <p:ext uri="{BB962C8B-B14F-4D97-AF65-F5344CB8AC3E}">
        <p14:creationId xmlns:p14="http://schemas.microsoft.com/office/powerpoint/2010/main" val="595354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BC45-4D5B-1E4F-AABF-429A379EDB59}"/>
              </a:ext>
            </a:extLst>
          </p:cNvPr>
          <p:cNvSpPr>
            <a:spLocks noGrp="1"/>
          </p:cNvSpPr>
          <p:nvPr>
            <p:ph type="title"/>
          </p:nvPr>
        </p:nvSpPr>
        <p:spPr>
          <a:xfrm>
            <a:off x="307800" y="683792"/>
            <a:ext cx="8313686" cy="484212"/>
          </a:xfrm>
        </p:spPr>
        <p:txBody>
          <a:bodyPr/>
          <a:lstStyle/>
          <a:p>
            <a:r>
              <a:rPr lang="fi-FI" dirty="0"/>
              <a:t>Some </a:t>
            </a:r>
            <a:r>
              <a:rPr lang="fi-FI" dirty="0" err="1"/>
              <a:t>major</a:t>
            </a:r>
            <a:r>
              <a:rPr lang="fi-FI" dirty="0"/>
              <a:t> </a:t>
            </a:r>
            <a:r>
              <a:rPr lang="fi-FI" dirty="0" err="1"/>
              <a:t>speech</a:t>
            </a:r>
            <a:r>
              <a:rPr lang="fi-FI" dirty="0"/>
              <a:t> </a:t>
            </a:r>
            <a:r>
              <a:rPr lang="fi-FI" dirty="0" err="1"/>
              <a:t>technology</a:t>
            </a:r>
            <a:r>
              <a:rPr lang="x-none"/>
              <a:t> </a:t>
            </a:r>
            <a:r>
              <a:rPr lang="x-none" dirty="0"/>
              <a:t>applications</a:t>
            </a:r>
          </a:p>
        </p:txBody>
      </p:sp>
      <p:sp>
        <p:nvSpPr>
          <p:cNvPr id="3" name="Content Placeholder 2">
            <a:extLst>
              <a:ext uri="{FF2B5EF4-FFF2-40B4-BE49-F238E27FC236}">
                <a16:creationId xmlns:a16="http://schemas.microsoft.com/office/drawing/2014/main" id="{7EAEFFA4-A62E-F841-8A1B-0417BA36BF91}"/>
              </a:ext>
            </a:extLst>
          </p:cNvPr>
          <p:cNvSpPr>
            <a:spLocks noGrp="1"/>
          </p:cNvSpPr>
          <p:nvPr>
            <p:ph idx="1"/>
          </p:nvPr>
        </p:nvSpPr>
        <p:spPr>
          <a:xfrm>
            <a:off x="307800" y="1280471"/>
            <a:ext cx="7886700" cy="3539035"/>
          </a:xfrm>
        </p:spPr>
        <p:txBody>
          <a:bodyPr/>
          <a:lstStyle/>
          <a:p>
            <a:pPr>
              <a:spcAft>
                <a:spcPts val="375"/>
              </a:spcAft>
            </a:pPr>
            <a:r>
              <a:rPr lang="x-none" dirty="0"/>
              <a:t>Automatic speech recognition (”speech-to-text”)</a:t>
            </a:r>
          </a:p>
          <a:p>
            <a:pPr>
              <a:spcAft>
                <a:spcPts val="375"/>
              </a:spcAft>
            </a:pPr>
            <a:r>
              <a:rPr lang="x-none" dirty="0"/>
              <a:t>Speech synthesis (“text-to-speech”)</a:t>
            </a:r>
          </a:p>
          <a:p>
            <a:pPr>
              <a:spcAft>
                <a:spcPts val="375"/>
              </a:spcAft>
            </a:pPr>
            <a:r>
              <a:rPr lang="x-none"/>
              <a:t>Speaker </a:t>
            </a:r>
            <a:r>
              <a:rPr lang="fi-FI" dirty="0" err="1"/>
              <a:t>identification</a:t>
            </a:r>
            <a:r>
              <a:rPr lang="x-none"/>
              <a:t> </a:t>
            </a:r>
            <a:r>
              <a:rPr lang="x-none" dirty="0"/>
              <a:t>and verification</a:t>
            </a:r>
          </a:p>
          <a:p>
            <a:pPr>
              <a:spcAft>
                <a:spcPts val="375"/>
              </a:spcAft>
            </a:pPr>
            <a:r>
              <a:rPr lang="x-none" dirty="0"/>
              <a:t>Spoken </a:t>
            </a:r>
            <a:r>
              <a:rPr lang="x-none"/>
              <a:t>language identification</a:t>
            </a:r>
            <a:endParaRPr lang="fi-FI" dirty="0"/>
          </a:p>
          <a:p>
            <a:pPr>
              <a:spcAft>
                <a:spcPts val="375"/>
              </a:spcAft>
            </a:pPr>
            <a:r>
              <a:rPr lang="en-FI" dirty="0"/>
              <a:t>Spoken language understanding</a:t>
            </a:r>
            <a:endParaRPr lang="x-none" dirty="0"/>
          </a:p>
          <a:p>
            <a:pPr>
              <a:spcAft>
                <a:spcPts val="375"/>
              </a:spcAft>
            </a:pPr>
            <a:r>
              <a:rPr lang="x-none"/>
              <a:t>Speech coding</a:t>
            </a:r>
            <a:r>
              <a:rPr lang="fi-FI" dirty="0"/>
              <a:t> (GSM, </a:t>
            </a:r>
            <a:r>
              <a:rPr lang="fi-FI" dirty="0" err="1"/>
              <a:t>VoIP</a:t>
            </a:r>
            <a:r>
              <a:rPr lang="fi-FI" dirty="0"/>
              <a:t>)</a:t>
            </a:r>
            <a:endParaRPr lang="x-none" dirty="0"/>
          </a:p>
          <a:p>
            <a:pPr>
              <a:spcAft>
                <a:spcPts val="375"/>
              </a:spcAft>
            </a:pPr>
            <a:r>
              <a:rPr lang="x-none" dirty="0"/>
              <a:t>Speaker trait/state recognition (e.g., emotion recognition). </a:t>
            </a:r>
          </a:p>
          <a:p>
            <a:pPr>
              <a:spcAft>
                <a:spcPts val="375"/>
              </a:spcAft>
            </a:pPr>
            <a:r>
              <a:rPr lang="x-none" dirty="0"/>
              <a:t>Speech analysis</a:t>
            </a:r>
          </a:p>
          <a:p>
            <a:endParaRPr lang="x-none" dirty="0"/>
          </a:p>
          <a:p>
            <a:pPr lvl="1"/>
            <a:endParaRPr lang="x-none" dirty="0"/>
          </a:p>
        </p:txBody>
      </p:sp>
    </p:spTree>
    <p:extLst>
      <p:ext uri="{BB962C8B-B14F-4D97-AF65-F5344CB8AC3E}">
        <p14:creationId xmlns:p14="http://schemas.microsoft.com/office/powerpoint/2010/main" val="363626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BC45-4D5B-1E4F-AABF-429A379EDB59}"/>
              </a:ext>
            </a:extLst>
          </p:cNvPr>
          <p:cNvSpPr>
            <a:spLocks noGrp="1"/>
          </p:cNvSpPr>
          <p:nvPr>
            <p:ph type="title"/>
          </p:nvPr>
        </p:nvSpPr>
        <p:spPr>
          <a:xfrm>
            <a:off x="307800" y="683792"/>
            <a:ext cx="8313686" cy="484212"/>
          </a:xfrm>
        </p:spPr>
        <p:txBody>
          <a:bodyPr/>
          <a:lstStyle/>
          <a:p>
            <a:r>
              <a:rPr lang="fi-FI" dirty="0"/>
              <a:t>Some </a:t>
            </a:r>
            <a:r>
              <a:rPr lang="fi-FI" dirty="0" err="1"/>
              <a:t>major</a:t>
            </a:r>
            <a:r>
              <a:rPr lang="fi-FI" dirty="0"/>
              <a:t> </a:t>
            </a:r>
            <a:r>
              <a:rPr lang="fi-FI" dirty="0" err="1"/>
              <a:t>speech</a:t>
            </a:r>
            <a:r>
              <a:rPr lang="fi-FI" dirty="0"/>
              <a:t> </a:t>
            </a:r>
            <a:r>
              <a:rPr lang="fi-FI" dirty="0" err="1"/>
              <a:t>technology</a:t>
            </a:r>
            <a:r>
              <a:rPr lang="x-none"/>
              <a:t> </a:t>
            </a:r>
            <a:r>
              <a:rPr lang="x-none" dirty="0"/>
              <a:t>applications</a:t>
            </a:r>
          </a:p>
        </p:txBody>
      </p:sp>
      <p:sp>
        <p:nvSpPr>
          <p:cNvPr id="3" name="Content Placeholder 2">
            <a:extLst>
              <a:ext uri="{FF2B5EF4-FFF2-40B4-BE49-F238E27FC236}">
                <a16:creationId xmlns:a16="http://schemas.microsoft.com/office/drawing/2014/main" id="{7EAEFFA4-A62E-F841-8A1B-0417BA36BF91}"/>
              </a:ext>
            </a:extLst>
          </p:cNvPr>
          <p:cNvSpPr>
            <a:spLocks noGrp="1"/>
          </p:cNvSpPr>
          <p:nvPr>
            <p:ph idx="1"/>
          </p:nvPr>
        </p:nvSpPr>
        <p:spPr>
          <a:xfrm>
            <a:off x="307800" y="1280471"/>
            <a:ext cx="7886700" cy="3539035"/>
          </a:xfrm>
        </p:spPr>
        <p:txBody>
          <a:bodyPr/>
          <a:lstStyle/>
          <a:p>
            <a:pPr>
              <a:spcAft>
                <a:spcPts val="375"/>
              </a:spcAft>
            </a:pPr>
            <a:r>
              <a:rPr lang="x-none" b="1" dirty="0"/>
              <a:t>Automatic speech recognition (”speech-to-text”)</a:t>
            </a:r>
          </a:p>
          <a:p>
            <a:pPr>
              <a:spcAft>
                <a:spcPts val="375"/>
              </a:spcAft>
            </a:pPr>
            <a:r>
              <a:rPr lang="x-none" b="1" dirty="0"/>
              <a:t>Speech synthesis (“text-to-speech”)</a:t>
            </a:r>
          </a:p>
          <a:p>
            <a:pPr>
              <a:spcAft>
                <a:spcPts val="375"/>
              </a:spcAft>
            </a:pPr>
            <a:r>
              <a:rPr lang="x-none"/>
              <a:t>Speaker </a:t>
            </a:r>
            <a:r>
              <a:rPr lang="fi-FI" dirty="0" err="1"/>
              <a:t>identification</a:t>
            </a:r>
            <a:r>
              <a:rPr lang="x-none"/>
              <a:t> </a:t>
            </a:r>
            <a:r>
              <a:rPr lang="x-none" dirty="0"/>
              <a:t>and verification</a:t>
            </a:r>
          </a:p>
          <a:p>
            <a:pPr>
              <a:spcAft>
                <a:spcPts val="375"/>
              </a:spcAft>
            </a:pPr>
            <a:r>
              <a:rPr lang="x-none" dirty="0"/>
              <a:t>Spoken </a:t>
            </a:r>
            <a:r>
              <a:rPr lang="x-none"/>
              <a:t>language identification</a:t>
            </a:r>
            <a:endParaRPr lang="fi-FI" dirty="0"/>
          </a:p>
          <a:p>
            <a:pPr>
              <a:spcAft>
                <a:spcPts val="375"/>
              </a:spcAft>
            </a:pPr>
            <a:r>
              <a:rPr lang="en-FI" dirty="0"/>
              <a:t>Spoken language understanding</a:t>
            </a:r>
            <a:endParaRPr lang="x-none" dirty="0"/>
          </a:p>
          <a:p>
            <a:pPr>
              <a:spcAft>
                <a:spcPts val="375"/>
              </a:spcAft>
            </a:pPr>
            <a:r>
              <a:rPr lang="x-none"/>
              <a:t>Speech coding</a:t>
            </a:r>
            <a:r>
              <a:rPr lang="fi-FI" dirty="0"/>
              <a:t> (GSM, </a:t>
            </a:r>
            <a:r>
              <a:rPr lang="fi-FI" dirty="0" err="1"/>
              <a:t>VoIP</a:t>
            </a:r>
            <a:r>
              <a:rPr lang="fi-FI" dirty="0"/>
              <a:t>)</a:t>
            </a:r>
            <a:endParaRPr lang="x-none" dirty="0"/>
          </a:p>
          <a:p>
            <a:pPr>
              <a:spcAft>
                <a:spcPts val="375"/>
              </a:spcAft>
            </a:pPr>
            <a:r>
              <a:rPr lang="x-none" b="1" dirty="0"/>
              <a:t>Speaker trait/state recognition (e.g., emotion recognition). </a:t>
            </a:r>
          </a:p>
          <a:p>
            <a:pPr>
              <a:spcAft>
                <a:spcPts val="375"/>
              </a:spcAft>
            </a:pPr>
            <a:r>
              <a:rPr lang="x-none" dirty="0"/>
              <a:t>Speech analysis</a:t>
            </a:r>
          </a:p>
          <a:p>
            <a:endParaRPr lang="x-none" dirty="0"/>
          </a:p>
          <a:p>
            <a:pPr lvl="1"/>
            <a:endParaRPr lang="x-none" dirty="0"/>
          </a:p>
        </p:txBody>
      </p:sp>
    </p:spTree>
    <p:extLst>
      <p:ext uri="{BB962C8B-B14F-4D97-AF65-F5344CB8AC3E}">
        <p14:creationId xmlns:p14="http://schemas.microsoft.com/office/powerpoint/2010/main" val="298324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5970-25A9-F638-F688-844EC8A0D78D}"/>
              </a:ext>
            </a:extLst>
          </p:cNvPr>
          <p:cNvSpPr>
            <a:spLocks noGrp="1"/>
          </p:cNvSpPr>
          <p:nvPr>
            <p:ph type="title"/>
          </p:nvPr>
        </p:nvSpPr>
        <p:spPr>
          <a:xfrm>
            <a:off x="628650" y="2443581"/>
            <a:ext cx="7886700" cy="484212"/>
          </a:xfrm>
        </p:spPr>
        <p:txBody>
          <a:bodyPr/>
          <a:lstStyle/>
          <a:p>
            <a:r>
              <a:rPr lang="en-FI" dirty="0"/>
              <a:t>Automatic speech recognition</a:t>
            </a:r>
          </a:p>
        </p:txBody>
      </p:sp>
      <p:sp>
        <p:nvSpPr>
          <p:cNvPr id="4" name="Slide Number Placeholder 3">
            <a:extLst>
              <a:ext uri="{FF2B5EF4-FFF2-40B4-BE49-F238E27FC236}">
                <a16:creationId xmlns:a16="http://schemas.microsoft.com/office/drawing/2014/main" id="{53F253E3-06DB-4B2E-E817-F911FAA3D6C8}"/>
              </a:ext>
            </a:extLst>
          </p:cNvPr>
          <p:cNvSpPr>
            <a:spLocks noGrp="1"/>
          </p:cNvSpPr>
          <p:nvPr>
            <p:ph type="sldNum" sz="quarter" idx="4"/>
          </p:nvPr>
        </p:nvSpPr>
        <p:spPr/>
        <p:txBody>
          <a:bodyPr/>
          <a:lstStyle/>
          <a:p>
            <a:fld id="{3F14EC2F-B4C8-4C28-9887-3A3EB3168110}" type="slidenum">
              <a:rPr lang="en-US" smtClean="0"/>
              <a:t>27</a:t>
            </a:fld>
            <a:endParaRPr lang="en-US"/>
          </a:p>
        </p:txBody>
      </p:sp>
    </p:spTree>
    <p:extLst>
      <p:ext uri="{BB962C8B-B14F-4D97-AF65-F5344CB8AC3E}">
        <p14:creationId xmlns:p14="http://schemas.microsoft.com/office/powerpoint/2010/main" val="4226969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4F35-3D81-F142-9D4D-F9FFE77C48EB}"/>
              </a:ext>
            </a:extLst>
          </p:cNvPr>
          <p:cNvSpPr>
            <a:spLocks noGrp="1"/>
          </p:cNvSpPr>
          <p:nvPr>
            <p:ph type="title"/>
          </p:nvPr>
        </p:nvSpPr>
        <p:spPr/>
        <p:txBody>
          <a:bodyPr/>
          <a:lstStyle/>
          <a:p>
            <a:r>
              <a:rPr lang="x-none" dirty="0"/>
              <a:t>Automatic speech recognition (ASR)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C7697-6149-064D-A153-F3A10A58649F}"/>
                  </a:ext>
                </a:extLst>
              </p:cNvPr>
              <p:cNvSpPr>
                <a:spLocks noGrp="1"/>
              </p:cNvSpPr>
              <p:nvPr>
                <p:ph idx="1"/>
              </p:nvPr>
            </p:nvSpPr>
            <p:spPr/>
            <p:txBody>
              <a:bodyPr/>
              <a:lstStyle/>
              <a:p>
                <a:pPr marL="0" indent="0">
                  <a:buNone/>
                </a:pPr>
                <a:r>
                  <a:rPr lang="fi-FI" b="1" dirty="0" err="1"/>
                  <a:t>Goal</a:t>
                </a:r>
                <a:r>
                  <a:rPr lang="fi-FI" b="1" dirty="0"/>
                  <a:t>:</a:t>
                </a:r>
                <a:r>
                  <a:rPr lang="fi-FI" dirty="0"/>
                  <a:t> </a:t>
                </a:r>
                <a:r>
                  <a:rPr lang="fi-FI" dirty="0" err="1"/>
                  <a:t>infer</a:t>
                </a:r>
                <a:r>
                  <a:rPr lang="fi-FI" dirty="0"/>
                  <a:t> </a:t>
                </a:r>
                <a:r>
                  <a:rPr lang="fi-FI" dirty="0" err="1"/>
                  <a:t>what</a:t>
                </a:r>
                <a:r>
                  <a:rPr lang="fi-FI" dirty="0"/>
                  <a:t> </a:t>
                </a:r>
                <a:r>
                  <a:rPr lang="fi-FI" dirty="0" err="1"/>
                  <a:t>was</a:t>
                </a:r>
                <a:r>
                  <a:rPr lang="fi-FI" dirty="0"/>
                  <a:t> </a:t>
                </a:r>
                <a:r>
                  <a:rPr lang="fi-FI" dirty="0" err="1"/>
                  <a:t>said</a:t>
                </a:r>
                <a:r>
                  <a:rPr lang="fi-FI" dirty="0"/>
                  <a:t>, i.e. c</a:t>
                </a:r>
                <a:r>
                  <a:rPr lang="x-none"/>
                  <a:t>onversion </a:t>
                </a:r>
                <a:r>
                  <a:rPr lang="x-none" dirty="0"/>
                  <a:t>of acoustic speech signal into text</a:t>
                </a:r>
                <a:r>
                  <a:rPr lang="x-none"/>
                  <a:t>. </a:t>
                </a:r>
                <a:endParaRPr lang="fi-FI" dirty="0"/>
              </a:p>
              <a:p>
                <a:pPr lvl="1"/>
                <a:r>
                  <a:rPr lang="en-FI" dirty="0"/>
                  <a:t>No meaning, just the words. </a:t>
                </a:r>
                <a:endParaRPr lang="x-none" dirty="0"/>
              </a:p>
              <a:p>
                <a:endParaRPr lang="x-none" dirty="0"/>
              </a:p>
              <a:p>
                <a:pPr marL="0" indent="0">
                  <a:buNone/>
                </a:pPr>
                <a:r>
                  <a:rPr lang="x-none" dirty="0"/>
                  <a:t>Essentially:</a:t>
                </a:r>
              </a:p>
              <a:p>
                <a:endParaRPr lang="x-none" dirty="0"/>
              </a:p>
              <a:p>
                <a:pPr lvl="1"/>
                <a:endParaRPr lang="x-none" dirty="0"/>
              </a:p>
              <a:p>
                <a:pPr marL="205740" lvl="1" indent="0">
                  <a:buNone/>
                </a:pPr>
                <a:r>
                  <a:rPr lang="fi-FI" dirty="0" err="1"/>
                  <a:t>where</a:t>
                </a:r>
                <a:r>
                  <a:rPr lang="fi-FI" dirty="0"/>
                  <a:t> </a:t>
                </a:r>
                <a:br>
                  <a:rPr lang="fi-FI" dirty="0"/>
                </a:br>
                <a:r>
                  <a:rPr lang="fi-FI" dirty="0"/>
                  <a:t> 	</a:t>
                </a:r>
                <a:r>
                  <a:rPr lang="fi-FI" b="1" dirty="0"/>
                  <a:t>x</a:t>
                </a:r>
                <a:r>
                  <a:rPr lang="fi-FI" dirty="0"/>
                  <a:t> = speech </a:t>
                </a:r>
                <a:r>
                  <a:rPr lang="fi-FI" dirty="0" err="1"/>
                  <a:t>signal</a:t>
                </a:r>
                <a:endParaRPr lang="fi-FI" dirty="0"/>
              </a:p>
              <a:p>
                <a:pPr marL="617220" lvl="3" indent="0">
                  <a:buNone/>
                </a:pPr>
                <a:r>
                  <a:rPr lang="fi-FI" b="1" dirty="0"/>
                  <a:t>  w </a:t>
                </a:r>
                <a:r>
                  <a:rPr lang="fi-FI" dirty="0"/>
                  <a:t>= </a:t>
                </a:r>
                <a:r>
                  <a:rPr lang="fi-FI" dirty="0" err="1"/>
                  <a:t>string</a:t>
                </a:r>
                <a:r>
                  <a:rPr lang="fi-FI" dirty="0"/>
                  <a:t> of </a:t>
                </a:r>
                <a:r>
                  <a:rPr lang="fi-FI" dirty="0" err="1"/>
                  <a:t>words</a:t>
                </a:r>
                <a:r>
                  <a:rPr lang="fi-FI" dirty="0"/>
                  <a:t>        {</a:t>
                </a:r>
                <a:r>
                  <a:rPr lang="fi-FI" i="1" dirty="0"/>
                  <a:t>’</a:t>
                </a:r>
                <a:r>
                  <a:rPr lang="fi-FI" i="1" dirty="0" err="1"/>
                  <a:t>This</a:t>
                </a:r>
                <a:r>
                  <a:rPr lang="fi-FI" i="1" dirty="0"/>
                  <a:t>’ ’is’ ’a’ ’</a:t>
                </a:r>
                <a:r>
                  <a:rPr lang="fi-FI" i="1" dirty="0" err="1"/>
                  <a:t>six</a:t>
                </a:r>
                <a:r>
                  <a:rPr lang="fi-FI" i="1" dirty="0"/>
                  <a:t>’ ’</a:t>
                </a:r>
                <a:r>
                  <a:rPr lang="fi-FI" i="1" dirty="0" err="1"/>
                  <a:t>word</a:t>
                </a:r>
                <a:r>
                  <a:rPr lang="fi-FI" i="1" dirty="0"/>
                  <a:t>’ ’</a:t>
                </a:r>
                <a:r>
                  <a:rPr lang="fi-FI" i="1" dirty="0" err="1"/>
                  <a:t>string</a:t>
                </a:r>
                <a:r>
                  <a:rPr lang="fi-FI" i="1" dirty="0"/>
                  <a:t>’</a:t>
                </a:r>
                <a:r>
                  <a:rPr lang="fi-FI" dirty="0"/>
                  <a:t>}</a:t>
                </a:r>
              </a:p>
              <a:p>
                <a:pPr marL="617220" lvl="3" indent="0">
                  <a:buNone/>
                </a:pPr>
                <a:r>
                  <a:rPr lang="fi-FI" dirty="0"/>
                  <a:t> </a:t>
                </a:r>
                <a:r>
                  <a:rPr lang="fi-FI" b="1" dirty="0">
                    <a:ea typeface="Cambria Math" panose="02040503050406030204" pitchFamily="18" charset="0"/>
                  </a:rPr>
                  <a:t> </a:t>
                </a:r>
                <a14:m>
                  <m:oMath xmlns:m="http://schemas.openxmlformats.org/officeDocument/2006/math">
                    <m:r>
                      <a:rPr lang="fi-FI" b="1">
                        <a:latin typeface="Cambria Math" panose="02040503050406030204" pitchFamily="18" charset="0"/>
                        <a:ea typeface="Cambria Math" panose="02040503050406030204" pitchFamily="18" charset="0"/>
                      </a:rPr>
                      <m:t>𝛉</m:t>
                    </m:r>
                  </m:oMath>
                </a14:m>
                <a:r>
                  <a:rPr lang="x-none" dirty="0"/>
                  <a:t> </a:t>
                </a:r>
                <a:r>
                  <a:rPr lang="x-none"/>
                  <a:t>= ASR model parameters</a:t>
                </a:r>
                <a:endParaRPr lang="x-none" dirty="0"/>
              </a:p>
              <a:p>
                <a:pPr marL="617220" lvl="3" indent="0">
                  <a:buNone/>
                </a:pPr>
                <a:endParaRPr lang="x-none" dirty="0"/>
              </a:p>
              <a:p>
                <a:pPr marL="0" indent="0">
                  <a:buNone/>
                </a:pPr>
                <a:endParaRPr lang="x-none" dirty="0"/>
              </a:p>
            </p:txBody>
          </p:sp>
        </mc:Choice>
        <mc:Fallback xmlns="">
          <p:sp>
            <p:nvSpPr>
              <p:cNvPr id="3" name="Content Placeholder 2">
                <a:extLst>
                  <a:ext uri="{FF2B5EF4-FFF2-40B4-BE49-F238E27FC236}">
                    <a16:creationId xmlns:a16="http://schemas.microsoft.com/office/drawing/2014/main" id="{0F5C7697-6149-064D-A153-F3A10A58649F}"/>
                  </a:ext>
                </a:extLst>
              </p:cNvPr>
              <p:cNvSpPr>
                <a:spLocks noGrp="1" noRot="1" noChangeAspect="1" noMove="1" noResize="1" noEditPoints="1" noAdjustHandles="1" noChangeArrowheads="1" noChangeShapeType="1" noTextEdit="1"/>
              </p:cNvSpPr>
              <p:nvPr>
                <p:ph idx="1"/>
              </p:nvPr>
            </p:nvSpPr>
            <p:spPr>
              <a:blipFill>
                <a:blip r:embed="rId2"/>
                <a:stretch>
                  <a:fillRect l="-772" t="-779" r="-1698"/>
                </a:stretch>
              </a:blipFill>
            </p:spPr>
            <p:txBody>
              <a:bodyPr/>
              <a:lstStyle/>
              <a:p>
                <a:r>
                  <a:rPr lang="en-FI">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568B66-492A-8F4F-AD84-CA8209A31373}"/>
                  </a:ext>
                </a:extLst>
              </p:cNvPr>
              <p:cNvSpPr txBox="1"/>
              <p:nvPr/>
            </p:nvSpPr>
            <p:spPr>
              <a:xfrm>
                <a:off x="2867101" y="2486066"/>
                <a:ext cx="2555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i-FI" sz="1800" i="1">
                              <a:latin typeface="Cambria Math" panose="02040503050406030204" pitchFamily="18" charset="0"/>
                            </a:rPr>
                          </m:ctrlPr>
                        </m:accPr>
                        <m:e>
                          <m:r>
                            <a:rPr lang="fi-FI" sz="1800" b="1">
                              <a:latin typeface="Cambria Math" panose="02040503050406030204" pitchFamily="18" charset="0"/>
                            </a:rPr>
                            <m:t>𝐰</m:t>
                          </m:r>
                        </m:e>
                      </m:acc>
                      <m:r>
                        <a:rPr lang="fi-FI" sz="1800" i="1">
                          <a:latin typeface="Cambria Math" panose="02040503050406030204" pitchFamily="18" charset="0"/>
                        </a:rPr>
                        <m:t>=</m:t>
                      </m:r>
                      <m:sSub>
                        <m:sSubPr>
                          <m:ctrlPr>
                            <a:rPr lang="fi-FI" sz="1800" i="1">
                              <a:latin typeface="Cambria Math" panose="02040503050406030204" pitchFamily="18" charset="0"/>
                            </a:rPr>
                          </m:ctrlPr>
                        </m:sSubPr>
                        <m:e>
                          <m:r>
                            <m:rPr>
                              <m:sty m:val="p"/>
                            </m:rPr>
                            <a:rPr lang="fi-FI" sz="1800">
                              <a:latin typeface="Cambria Math" panose="02040503050406030204" pitchFamily="18" charset="0"/>
                            </a:rPr>
                            <m:t>arg</m:t>
                          </m:r>
                        </m:e>
                        <m:sub>
                          <m:r>
                            <a:rPr lang="fi-FI" sz="1800" b="1">
                              <a:latin typeface="Cambria Math" panose="02040503050406030204" pitchFamily="18" charset="0"/>
                            </a:rPr>
                            <m:t>𝐰</m:t>
                          </m:r>
                        </m:sub>
                      </m:sSub>
                      <m:func>
                        <m:funcPr>
                          <m:ctrlPr>
                            <a:rPr lang="fi-FI" sz="1800" i="1">
                              <a:latin typeface="Cambria Math" panose="02040503050406030204" pitchFamily="18" charset="0"/>
                            </a:rPr>
                          </m:ctrlPr>
                        </m:funcPr>
                        <m:fName>
                          <m:r>
                            <m:rPr>
                              <m:sty m:val="p"/>
                            </m:rPr>
                            <a:rPr lang="fi-FI" sz="1800">
                              <a:latin typeface="Cambria Math" panose="02040503050406030204" pitchFamily="18" charset="0"/>
                            </a:rPr>
                            <m:t>max</m:t>
                          </m:r>
                        </m:fName>
                        <m:e>
                          <m:r>
                            <a:rPr lang="fi-FI" sz="1800" i="1">
                              <a:latin typeface="Cambria Math" panose="02040503050406030204" pitchFamily="18" charset="0"/>
                            </a:rPr>
                            <m:t>𝑃</m:t>
                          </m:r>
                          <m:d>
                            <m:dPr>
                              <m:endChr m:val="|"/>
                              <m:ctrlPr>
                                <a:rPr lang="fi-FI" sz="1800" i="1">
                                  <a:latin typeface="Cambria Math" panose="02040503050406030204" pitchFamily="18" charset="0"/>
                                </a:rPr>
                              </m:ctrlPr>
                            </m:dPr>
                            <m:e>
                              <m:r>
                                <a:rPr lang="fi-FI" sz="1800" b="1">
                                  <a:latin typeface="Cambria Math" panose="02040503050406030204" pitchFamily="18" charset="0"/>
                                </a:rPr>
                                <m:t>𝐰</m:t>
                              </m:r>
                              <m:r>
                                <a:rPr lang="fi-FI" sz="1800" b="1">
                                  <a:latin typeface="Cambria Math" panose="02040503050406030204" pitchFamily="18" charset="0"/>
                                </a:rPr>
                                <m:t> </m:t>
                              </m:r>
                            </m:e>
                          </m:d>
                        </m:e>
                      </m:func>
                      <m:r>
                        <a:rPr lang="fi-FI" sz="1800" b="1">
                          <a:latin typeface="Cambria Math" panose="02040503050406030204" pitchFamily="18" charset="0"/>
                        </a:rPr>
                        <m:t>𝐱</m:t>
                      </m:r>
                      <m:r>
                        <a:rPr lang="fi-FI" sz="1800" i="1">
                          <a:latin typeface="Cambria Math" panose="02040503050406030204" pitchFamily="18" charset="0"/>
                        </a:rPr>
                        <m:t>, </m:t>
                      </m:r>
                      <m:r>
                        <a:rPr lang="fi-FI" sz="1800" b="1">
                          <a:latin typeface="Cambria Math" panose="02040503050406030204" pitchFamily="18" charset="0"/>
                          <a:ea typeface="Cambria Math" panose="02040503050406030204" pitchFamily="18" charset="0"/>
                        </a:rPr>
                        <m:t>𝛉</m:t>
                      </m:r>
                      <m:r>
                        <a:rPr lang="fi-FI" sz="1800" i="1">
                          <a:latin typeface="Cambria Math" panose="02040503050406030204" pitchFamily="18" charset="0"/>
                        </a:rPr>
                        <m:t>)</m:t>
                      </m:r>
                    </m:oMath>
                  </m:oMathPara>
                </a14:m>
                <a:endParaRPr lang="x-none" sz="1800" b="1" dirty="0"/>
              </a:p>
            </p:txBody>
          </p:sp>
        </mc:Choice>
        <mc:Fallback xmlns="">
          <p:sp>
            <p:nvSpPr>
              <p:cNvPr id="4" name="TextBox 3">
                <a:extLst>
                  <a:ext uri="{FF2B5EF4-FFF2-40B4-BE49-F238E27FC236}">
                    <a16:creationId xmlns:a16="http://schemas.microsoft.com/office/drawing/2014/main" id="{AC568B66-492A-8F4F-AD84-CA8209A31373}"/>
                  </a:ext>
                </a:extLst>
              </p:cNvPr>
              <p:cNvSpPr txBox="1">
                <a:spLocks noRot="1" noChangeAspect="1" noMove="1" noResize="1" noEditPoints="1" noAdjustHandles="1" noChangeArrowheads="1" noChangeShapeType="1" noTextEdit="1"/>
              </p:cNvSpPr>
              <p:nvPr/>
            </p:nvSpPr>
            <p:spPr>
              <a:xfrm>
                <a:off x="2867101" y="2486066"/>
                <a:ext cx="2555892" cy="276999"/>
              </a:xfrm>
              <a:prstGeom prst="rect">
                <a:avLst/>
              </a:prstGeom>
              <a:blipFill>
                <a:blip r:embed="rId3"/>
                <a:stretch>
                  <a:fillRect l="-493" t="-8696" r="-2463" b="-43478"/>
                </a:stretch>
              </a:blipFill>
            </p:spPr>
            <p:txBody>
              <a:bodyPr/>
              <a:lstStyle/>
              <a:p>
                <a:r>
                  <a:rPr lang="en-FI">
                    <a:noFill/>
                  </a:rPr>
                  <a:t> </a:t>
                </a:r>
              </a:p>
            </p:txBody>
          </p:sp>
        </mc:Fallback>
      </mc:AlternateContent>
      <p:sp>
        <p:nvSpPr>
          <p:cNvPr id="5" name="Rectangle 4"/>
          <p:cNvSpPr/>
          <p:nvPr/>
        </p:nvSpPr>
        <p:spPr>
          <a:xfrm>
            <a:off x="652014" y="4600873"/>
            <a:ext cx="6011693" cy="338554"/>
          </a:xfrm>
          <a:prstGeom prst="rect">
            <a:avLst/>
          </a:prstGeom>
        </p:spPr>
        <p:txBody>
          <a:bodyPr wrap="square">
            <a:spAutoFit/>
          </a:bodyPr>
          <a:lstStyle/>
          <a:p>
            <a:pPr marL="205740" lvl="1"/>
            <a:r>
              <a:rPr lang="x-none" sz="1600">
                <a:sym typeface="Wingdings" pitchFamily="2" charset="2"/>
              </a:rPr>
              <a:t></a:t>
            </a:r>
            <a:r>
              <a:rPr lang="x-none" sz="1600"/>
              <a:t> </a:t>
            </a:r>
            <a:r>
              <a:rPr lang="en-GB" sz="1600" dirty="0"/>
              <a:t>R</a:t>
            </a:r>
            <a:r>
              <a:rPr lang="x-none" sz="1600"/>
              <a:t>equires </a:t>
            </a:r>
            <a:r>
              <a:rPr lang="fi-FI" sz="1600" dirty="0"/>
              <a:t>a </a:t>
            </a:r>
            <a:r>
              <a:rPr lang="x-none" sz="1600"/>
              <a:t>some kind of model</a:t>
            </a:r>
            <a:r>
              <a:rPr lang="fi-FI" sz="1600" dirty="0"/>
              <a:t> </a:t>
            </a:r>
            <a:r>
              <a:rPr lang="x-none" sz="1600"/>
              <a:t>to estimate</a:t>
            </a:r>
            <a:r>
              <a:rPr lang="fi-FI" sz="1600" dirty="0"/>
              <a:t> </a:t>
            </a:r>
            <a:r>
              <a:rPr lang="fi-FI" sz="1600" i="1" dirty="0"/>
              <a:t>P</a:t>
            </a:r>
            <a:r>
              <a:rPr lang="fi-FI" sz="1600" dirty="0"/>
              <a:t>(</a:t>
            </a:r>
            <a:r>
              <a:rPr lang="fi-FI" sz="1600" b="1" dirty="0"/>
              <a:t>w </a:t>
            </a:r>
            <a:r>
              <a:rPr lang="fi-FI" sz="1600" dirty="0"/>
              <a:t>| </a:t>
            </a:r>
            <a:r>
              <a:rPr lang="fi-FI" sz="1600" b="1" dirty="0"/>
              <a:t>x</a:t>
            </a:r>
            <a:r>
              <a:rPr lang="fi-FI" sz="1600" dirty="0"/>
              <a:t>)</a:t>
            </a:r>
            <a:endParaRPr lang="x-none" sz="1600" dirty="0"/>
          </a:p>
        </p:txBody>
      </p:sp>
      <p:pic>
        <p:nvPicPr>
          <p:cNvPr id="7" name="Picture 6">
            <a:extLst>
              <a:ext uri="{FF2B5EF4-FFF2-40B4-BE49-F238E27FC236}">
                <a16:creationId xmlns:a16="http://schemas.microsoft.com/office/drawing/2014/main" id="{EECF031C-04D9-F844-9FF6-3D1DDF59E982}"/>
              </a:ext>
            </a:extLst>
          </p:cNvPr>
          <p:cNvPicPr>
            <a:picLocks noChangeAspect="1"/>
          </p:cNvPicPr>
          <p:nvPr/>
        </p:nvPicPr>
        <p:blipFill>
          <a:blip r:embed="rId4"/>
          <a:stretch>
            <a:fillRect/>
          </a:stretch>
        </p:blipFill>
        <p:spPr>
          <a:xfrm>
            <a:off x="3105656" y="3709550"/>
            <a:ext cx="1466344" cy="196637"/>
          </a:xfrm>
          <a:prstGeom prst="rect">
            <a:avLst/>
          </a:prstGeom>
        </p:spPr>
      </p:pic>
    </p:spTree>
    <p:extLst>
      <p:ext uri="{BB962C8B-B14F-4D97-AF65-F5344CB8AC3E}">
        <p14:creationId xmlns:p14="http://schemas.microsoft.com/office/powerpoint/2010/main" val="393034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C7B6A-575E-4C4F-BE31-25E709692F54}"/>
              </a:ext>
            </a:extLst>
          </p:cNvPr>
          <p:cNvSpPr>
            <a:spLocks noGrp="1"/>
          </p:cNvSpPr>
          <p:nvPr>
            <p:ph type="title"/>
          </p:nvPr>
        </p:nvSpPr>
        <p:spPr/>
        <p:txBody>
          <a:bodyPr/>
          <a:lstStyle/>
          <a:p>
            <a:r>
              <a:rPr lang="en-FI" dirty="0"/>
              <a:t>What makes ASR non-trivial?</a:t>
            </a:r>
          </a:p>
        </p:txBody>
      </p:sp>
      <p:sp>
        <p:nvSpPr>
          <p:cNvPr id="3" name="Content Placeholder 2">
            <a:extLst>
              <a:ext uri="{FF2B5EF4-FFF2-40B4-BE49-F238E27FC236}">
                <a16:creationId xmlns:a16="http://schemas.microsoft.com/office/drawing/2014/main" id="{091116B9-4217-1B43-A31C-1035B3DE4345}"/>
              </a:ext>
            </a:extLst>
          </p:cNvPr>
          <p:cNvSpPr>
            <a:spLocks noGrp="1"/>
          </p:cNvSpPr>
          <p:nvPr>
            <p:ph idx="1"/>
          </p:nvPr>
        </p:nvSpPr>
        <p:spPr/>
        <p:txBody>
          <a:bodyPr>
            <a:normAutofit lnSpcReduction="10000"/>
          </a:bodyPr>
          <a:lstStyle/>
          <a:p>
            <a:pPr marL="0" indent="0">
              <a:spcAft>
                <a:spcPts val="675"/>
              </a:spcAft>
              <a:buNone/>
            </a:pPr>
            <a:r>
              <a:rPr lang="en-FI" sz="1350" dirty="0"/>
              <a:t>Acoustical variability of speech signals: nothing sounds the same.</a:t>
            </a:r>
          </a:p>
          <a:p>
            <a:pPr marL="0" indent="0">
              <a:spcAft>
                <a:spcPts val="675"/>
              </a:spcAft>
              <a:buNone/>
            </a:pPr>
            <a:r>
              <a:rPr lang="en-FI" sz="1350" dirty="0"/>
              <a:t>High-dimensional output space.</a:t>
            </a:r>
          </a:p>
          <a:p>
            <a:pPr lvl="1">
              <a:spcAft>
                <a:spcPts val="675"/>
              </a:spcAft>
            </a:pPr>
            <a:r>
              <a:rPr lang="en-FI" dirty="0"/>
              <a:t>English lexicon has ~40k words, so there are 40,000</a:t>
            </a:r>
            <a:r>
              <a:rPr lang="en-FI" baseline="30000" dirty="0"/>
              <a:t>10</a:t>
            </a:r>
            <a:r>
              <a:rPr lang="en-FI" dirty="0"/>
              <a:t> possible 10-word sentences. </a:t>
            </a:r>
          </a:p>
          <a:p>
            <a:pPr lvl="1">
              <a:spcAft>
                <a:spcPts val="675"/>
              </a:spcAft>
            </a:pPr>
            <a:r>
              <a:rPr lang="en-FI" dirty="0"/>
              <a:t>Inflections in agglutinative languages such as Finnish etc…	</a:t>
            </a:r>
          </a:p>
          <a:p>
            <a:pPr marL="0" indent="0">
              <a:spcAft>
                <a:spcPts val="675"/>
              </a:spcAft>
              <a:buNone/>
            </a:pPr>
            <a:r>
              <a:rPr lang="en-FI" sz="1350" dirty="0"/>
              <a:t>Input space has the same </a:t>
            </a:r>
            <a:r>
              <a:rPr lang="en-FI" sz="1350" i="1" dirty="0"/>
              <a:t>linguistic complexity</a:t>
            </a:r>
            <a:r>
              <a:rPr lang="en-FI" sz="1350" dirty="0"/>
              <a:t>, but encoded in the time-varying acoustic signals.</a:t>
            </a:r>
          </a:p>
          <a:p>
            <a:pPr marL="0" indent="0">
              <a:spcAft>
                <a:spcPts val="675"/>
              </a:spcAft>
              <a:buNone/>
            </a:pPr>
            <a:r>
              <a:rPr lang="en-FI" sz="1350" dirty="0"/>
              <a:t>Sequence-to-sequence problem:  long inputs compared to outputs.</a:t>
            </a:r>
          </a:p>
          <a:p>
            <a:pPr lvl="1">
              <a:spcAft>
                <a:spcPts val="675"/>
              </a:spcAft>
            </a:pPr>
            <a:r>
              <a:rPr lang="en-FI" sz="1200" dirty="0"/>
              <a:t>Average English word duration: 300 ms ≈ 30 feature frames.</a:t>
            </a:r>
          </a:p>
          <a:p>
            <a:pPr marL="0" indent="0">
              <a:spcAft>
                <a:spcPts val="675"/>
              </a:spcAft>
              <a:buNone/>
            </a:pPr>
            <a:r>
              <a:rPr lang="en-FI" sz="1350" dirty="0"/>
              <a:t>S</a:t>
            </a:r>
            <a:r>
              <a:rPr lang="en-GB" sz="1350" dirty="0"/>
              <a:t>p</a:t>
            </a:r>
            <a:r>
              <a:rPr lang="en-FI" sz="1350" dirty="0"/>
              <a:t>eech encodes several levels of structure (hierarchy, compositionality). </a:t>
            </a:r>
          </a:p>
          <a:p>
            <a:pPr marL="0" indent="0">
              <a:spcAft>
                <a:spcPts val="675"/>
              </a:spcAft>
              <a:buNone/>
            </a:pPr>
            <a:r>
              <a:rPr lang="en-FI" sz="1350" dirty="0"/>
              <a:t>Access to speech data more limited than access to text in NLP.</a:t>
            </a:r>
          </a:p>
        </p:txBody>
      </p:sp>
      <p:sp>
        <p:nvSpPr>
          <p:cNvPr id="4" name="TextBox 3">
            <a:extLst>
              <a:ext uri="{FF2B5EF4-FFF2-40B4-BE49-F238E27FC236}">
                <a16:creationId xmlns:a16="http://schemas.microsoft.com/office/drawing/2014/main" id="{8CCDEAD0-AD85-6B49-974A-56DB25ABE4FC}"/>
              </a:ext>
            </a:extLst>
          </p:cNvPr>
          <p:cNvSpPr txBox="1"/>
          <p:nvPr/>
        </p:nvSpPr>
        <p:spPr>
          <a:xfrm>
            <a:off x="5778408" y="4924077"/>
            <a:ext cx="2234907" cy="207749"/>
          </a:xfrm>
          <a:prstGeom prst="rect">
            <a:avLst/>
          </a:prstGeom>
          <a:noFill/>
        </p:spPr>
        <p:txBody>
          <a:bodyPr wrap="none" rtlCol="0">
            <a:spAutoFit/>
          </a:bodyPr>
          <a:lstStyle/>
          <a:p>
            <a:r>
              <a:rPr lang="en-FI" sz="750" dirty="0"/>
              <a:t>Slide adapted from Peter Bell / CSTR Edinburgh</a:t>
            </a:r>
          </a:p>
        </p:txBody>
      </p:sp>
    </p:spTree>
    <p:extLst>
      <p:ext uri="{BB962C8B-B14F-4D97-AF65-F5344CB8AC3E}">
        <p14:creationId xmlns:p14="http://schemas.microsoft.com/office/powerpoint/2010/main" val="341193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9782-D251-B581-110E-7E3D86D2CA02}"/>
              </a:ext>
            </a:extLst>
          </p:cNvPr>
          <p:cNvSpPr>
            <a:spLocks noGrp="1"/>
          </p:cNvSpPr>
          <p:nvPr>
            <p:ph type="title"/>
          </p:nvPr>
        </p:nvSpPr>
        <p:spPr>
          <a:xfrm>
            <a:off x="490680" y="2329644"/>
            <a:ext cx="7886700" cy="484212"/>
          </a:xfrm>
        </p:spPr>
        <p:txBody>
          <a:bodyPr/>
          <a:lstStyle/>
          <a:p>
            <a:r>
              <a:rPr lang="en-FI" dirty="0"/>
              <a:t>Part #1: What is speech</a:t>
            </a:r>
          </a:p>
        </p:txBody>
      </p:sp>
      <p:sp>
        <p:nvSpPr>
          <p:cNvPr id="4" name="Slide Number Placeholder 3">
            <a:extLst>
              <a:ext uri="{FF2B5EF4-FFF2-40B4-BE49-F238E27FC236}">
                <a16:creationId xmlns:a16="http://schemas.microsoft.com/office/drawing/2014/main" id="{40BD6C9B-6907-0D7C-4D25-A36CDA196ACC}"/>
              </a:ext>
            </a:extLst>
          </p:cNvPr>
          <p:cNvSpPr>
            <a:spLocks noGrp="1"/>
          </p:cNvSpPr>
          <p:nvPr>
            <p:ph type="sldNum" sz="quarter" idx="4"/>
          </p:nvPr>
        </p:nvSpPr>
        <p:spPr/>
        <p:txBody>
          <a:bodyPr/>
          <a:lstStyle/>
          <a:p>
            <a:fld id="{3F14EC2F-B4C8-4C28-9887-3A3EB3168110}" type="slidenum">
              <a:rPr lang="en-US" smtClean="0"/>
              <a:t>3</a:t>
            </a:fld>
            <a:endParaRPr lang="en-US"/>
          </a:p>
        </p:txBody>
      </p:sp>
    </p:spTree>
    <p:extLst>
      <p:ext uri="{BB962C8B-B14F-4D97-AF65-F5344CB8AC3E}">
        <p14:creationId xmlns:p14="http://schemas.microsoft.com/office/powerpoint/2010/main" val="1589998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748A-1673-C84B-87A4-7D98705E0F83}"/>
              </a:ext>
            </a:extLst>
          </p:cNvPr>
          <p:cNvSpPr>
            <a:spLocks noGrp="1"/>
          </p:cNvSpPr>
          <p:nvPr>
            <p:ph type="title"/>
          </p:nvPr>
        </p:nvSpPr>
        <p:spPr/>
        <p:txBody>
          <a:bodyPr/>
          <a:lstStyle/>
          <a:p>
            <a:r>
              <a:rPr lang="fi-FI" dirty="0"/>
              <a:t>ASR as a </a:t>
            </a:r>
            <a:r>
              <a:rPr lang="fi-FI" dirty="0" err="1"/>
              <a:t>statistical</a:t>
            </a:r>
            <a:r>
              <a:rPr lang="fi-FI" dirty="0"/>
              <a:t> </a:t>
            </a:r>
            <a:r>
              <a:rPr lang="fi-FI" dirty="0" err="1"/>
              <a:t>problem</a:t>
            </a:r>
            <a:endParaRPr lang="x-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0C34C2-AC7C-FA41-B8C3-CBF6B6CA22E7}"/>
                  </a:ext>
                </a:extLst>
              </p:cNvPr>
              <p:cNvSpPr>
                <a:spLocks noGrp="1"/>
              </p:cNvSpPr>
              <p:nvPr>
                <p:ph idx="1"/>
              </p:nvPr>
            </p:nvSpPr>
            <p:spPr/>
            <p:txBody>
              <a:bodyPr>
                <a:noAutofit/>
              </a:bodyPr>
              <a:lstStyle/>
              <a:p>
                <a:pPr marL="0" indent="0">
                  <a:buNone/>
                </a:pPr>
                <a:r>
                  <a:rPr lang="fi-FI" sz="1500" dirty="0" err="1"/>
                  <a:t>The</a:t>
                </a:r>
                <a:r>
                  <a:rPr lang="fi-FI" sz="1500" dirty="0"/>
                  <a:t> </a:t>
                </a:r>
                <a:r>
                  <a:rPr lang="fi-FI" sz="1500" dirty="0" err="1"/>
                  <a:t>goal</a:t>
                </a:r>
                <a:r>
                  <a:rPr lang="fi-FI" sz="1500" dirty="0"/>
                  <a:t>:</a:t>
                </a:r>
              </a:p>
              <a:p>
                <a:pPr marL="0" indent="0">
                  <a:buNone/>
                </a:pPr>
                <a:endParaRPr lang="fi-FI" sz="1500" dirty="0"/>
              </a:p>
              <a:p>
                <a:pPr marL="0" indent="0">
                  <a:buNone/>
                </a:pPr>
                <a:r>
                  <a:rPr lang="fi-FI" sz="1500" dirty="0" err="1"/>
                  <a:t>With</a:t>
                </a:r>
                <a:r>
                  <a:rPr lang="fi-FI" sz="1500" dirty="0"/>
                  <a:t> </a:t>
                </a:r>
                <a:r>
                  <a:rPr lang="fi-FI" sz="1500" dirty="0" err="1"/>
                  <a:t>Bayes</a:t>
                </a:r>
                <a:r>
                  <a:rPr lang="fi-FI" sz="1500" dirty="0"/>
                  <a:t>’ </a:t>
                </a:r>
                <a:r>
                  <a:rPr lang="fi-FI" sz="1500" dirty="0" err="1"/>
                  <a:t>rule</a:t>
                </a:r>
                <a:r>
                  <a:rPr lang="fi-FI" sz="1500" dirty="0"/>
                  <a:t>, </a:t>
                </a:r>
                <a:r>
                  <a:rPr lang="fi-FI" sz="1500" dirty="0" err="1"/>
                  <a:t>we</a:t>
                </a:r>
                <a:r>
                  <a:rPr lang="fi-FI" sz="1500" dirty="0"/>
                  <a:t> </a:t>
                </a:r>
                <a:r>
                  <a:rPr lang="fi-FI" sz="1500" dirty="0" err="1"/>
                  <a:t>can</a:t>
                </a:r>
                <a:r>
                  <a:rPr lang="fi-FI" sz="1500" dirty="0"/>
                  <a:t> </a:t>
                </a:r>
                <a:r>
                  <a:rPr lang="fi-FI" sz="1500" dirty="0" err="1"/>
                  <a:t>write</a:t>
                </a:r>
                <a:r>
                  <a:rPr lang="fi-FI" sz="1500" dirty="0"/>
                  <a:t> </a:t>
                </a:r>
                <a:r>
                  <a:rPr lang="fi-FI" sz="1500" dirty="0" err="1"/>
                  <a:t>the</a:t>
                </a:r>
                <a:r>
                  <a:rPr lang="fi-FI" sz="1500" dirty="0"/>
                  <a:t> </a:t>
                </a:r>
                <a:r>
                  <a:rPr lang="fi-FI" sz="1500" dirty="0" err="1"/>
                  <a:t>problem</a:t>
                </a:r>
                <a:r>
                  <a:rPr lang="fi-FI" sz="1500" dirty="0"/>
                  <a:t> as:</a:t>
                </a:r>
                <a:br>
                  <a:rPr lang="fi-FI" sz="1500" dirty="0"/>
                </a:br>
                <a:endParaRPr lang="fi-FI" sz="500" dirty="0"/>
              </a:p>
              <a:p>
                <a:pPr marL="205740" lvl="1" indent="0">
                  <a:buNone/>
                </a:pPr>
                <a14:m>
                  <m:oMathPara xmlns:m="http://schemas.openxmlformats.org/officeDocument/2006/math">
                    <m:oMathParaPr>
                      <m:jc m:val="centerGroup"/>
                    </m:oMathParaPr>
                    <m:oMath xmlns:m="http://schemas.openxmlformats.org/officeDocument/2006/math">
                      <m:r>
                        <a:rPr lang="fi-FI" sz="1500" b="0" i="1" smtClean="0">
                          <a:latin typeface="Cambria Math" panose="02040503050406030204" pitchFamily="18" charset="0"/>
                        </a:rPr>
                        <m:t>𝑃</m:t>
                      </m:r>
                      <m:d>
                        <m:dPr>
                          <m:endChr m:val="|"/>
                          <m:ctrlPr>
                            <a:rPr lang="fi-FI" sz="1500" b="0" i="1" smtClean="0">
                              <a:latin typeface="Cambria Math" panose="02040503050406030204" pitchFamily="18" charset="0"/>
                            </a:rPr>
                          </m:ctrlPr>
                        </m:dPr>
                        <m:e>
                          <m:r>
                            <a:rPr lang="fi-FI" sz="1500" b="1" i="0" smtClean="0">
                              <a:latin typeface="Cambria Math" panose="02040503050406030204" pitchFamily="18" charset="0"/>
                            </a:rPr>
                            <m:t>𝐰</m:t>
                          </m:r>
                          <m:r>
                            <a:rPr lang="fi-FI" sz="1500" b="0" i="1" smtClean="0">
                              <a:latin typeface="Cambria Math" panose="02040503050406030204" pitchFamily="18" charset="0"/>
                            </a:rPr>
                            <m:t> </m:t>
                          </m:r>
                        </m:e>
                      </m:d>
                      <m:r>
                        <a:rPr lang="fi-FI" sz="1500" b="0" i="1" smtClean="0">
                          <a:latin typeface="Cambria Math" panose="02040503050406030204" pitchFamily="18" charset="0"/>
                        </a:rPr>
                        <m:t> </m:t>
                      </m:r>
                      <m:r>
                        <a:rPr lang="fi-FI" sz="1500" b="1" i="0" smtClean="0">
                          <a:latin typeface="Cambria Math" panose="02040503050406030204" pitchFamily="18" charset="0"/>
                        </a:rPr>
                        <m:t>𝐱</m:t>
                      </m:r>
                      <m:r>
                        <a:rPr lang="fi-FI" sz="1500" b="0" i="1" smtClean="0">
                          <a:latin typeface="Cambria Math" panose="02040503050406030204" pitchFamily="18" charset="0"/>
                        </a:rPr>
                        <m:t>)=</m:t>
                      </m:r>
                      <m:f>
                        <m:fPr>
                          <m:ctrlPr>
                            <a:rPr lang="fi-FI" sz="1500" b="0" i="1" smtClean="0">
                              <a:latin typeface="Cambria Math" panose="02040503050406030204" pitchFamily="18" charset="0"/>
                            </a:rPr>
                          </m:ctrlPr>
                        </m:fPr>
                        <m:num>
                          <m:r>
                            <a:rPr lang="fi-FI" sz="1500" b="0" i="1" smtClean="0">
                              <a:latin typeface="Cambria Math" panose="02040503050406030204" pitchFamily="18" charset="0"/>
                            </a:rPr>
                            <m:t>𝑃</m:t>
                          </m:r>
                          <m:d>
                            <m:dPr>
                              <m:ctrlPr>
                                <a:rPr lang="fi-FI" sz="1500" b="0" i="1" smtClean="0">
                                  <a:latin typeface="Cambria Math" panose="02040503050406030204" pitchFamily="18" charset="0"/>
                                </a:rPr>
                              </m:ctrlPr>
                            </m:dPr>
                            <m:e>
                              <m:r>
                                <a:rPr lang="fi-FI" sz="1500" b="1" i="0" smtClean="0">
                                  <a:latin typeface="Cambria Math" panose="02040503050406030204" pitchFamily="18" charset="0"/>
                                </a:rPr>
                                <m:t>𝐱</m:t>
                              </m:r>
                              <m:r>
                                <a:rPr lang="fi-FI" sz="1500" b="0" i="1" smtClean="0">
                                  <a:latin typeface="Cambria Math" panose="02040503050406030204" pitchFamily="18" charset="0"/>
                                </a:rPr>
                                <m:t> </m:t>
                              </m:r>
                            </m:e>
                            <m:e>
                              <m:r>
                                <a:rPr lang="fi-FI" sz="1500" b="0" i="1" smtClean="0">
                                  <a:latin typeface="Cambria Math" panose="02040503050406030204" pitchFamily="18" charset="0"/>
                                </a:rPr>
                                <m:t> </m:t>
                              </m:r>
                              <m:r>
                                <a:rPr lang="fi-FI" sz="1500" b="1" i="0" smtClean="0">
                                  <a:latin typeface="Cambria Math" panose="02040503050406030204" pitchFamily="18" charset="0"/>
                                </a:rPr>
                                <m:t>𝐰</m:t>
                              </m:r>
                            </m:e>
                          </m:d>
                          <m:r>
                            <a:rPr lang="fi-FI" sz="1500" b="0" i="1" smtClean="0">
                              <a:latin typeface="Cambria Math" panose="02040503050406030204" pitchFamily="18" charset="0"/>
                            </a:rPr>
                            <m:t>𝑃</m:t>
                          </m:r>
                          <m:r>
                            <a:rPr lang="fi-FI" sz="1500" b="0" i="1" smtClean="0">
                              <a:latin typeface="Cambria Math" panose="02040503050406030204" pitchFamily="18" charset="0"/>
                            </a:rPr>
                            <m:t>(</m:t>
                          </m:r>
                          <m:r>
                            <a:rPr lang="fi-FI" sz="1500" b="1" i="0" smtClean="0">
                              <a:latin typeface="Cambria Math" panose="02040503050406030204" pitchFamily="18" charset="0"/>
                            </a:rPr>
                            <m:t>𝐰</m:t>
                          </m:r>
                          <m:r>
                            <a:rPr lang="fi-FI" sz="1500" b="0" i="1" smtClean="0">
                              <a:latin typeface="Cambria Math" panose="02040503050406030204" pitchFamily="18" charset="0"/>
                            </a:rPr>
                            <m:t>)</m:t>
                          </m:r>
                        </m:num>
                        <m:den>
                          <m:r>
                            <a:rPr lang="fi-FI" sz="1500" b="0" i="1" smtClean="0">
                              <a:latin typeface="Cambria Math" panose="02040503050406030204" pitchFamily="18" charset="0"/>
                            </a:rPr>
                            <m:t>𝑃</m:t>
                          </m:r>
                          <m:r>
                            <a:rPr lang="fi-FI" sz="1500" b="0" i="1" smtClean="0">
                              <a:latin typeface="Cambria Math" panose="02040503050406030204" pitchFamily="18" charset="0"/>
                            </a:rPr>
                            <m:t>(</m:t>
                          </m:r>
                          <m:r>
                            <a:rPr lang="fi-FI" sz="1500" b="1" i="0" smtClean="0">
                              <a:latin typeface="Cambria Math" panose="02040503050406030204" pitchFamily="18" charset="0"/>
                            </a:rPr>
                            <m:t>𝐱</m:t>
                          </m:r>
                          <m:r>
                            <a:rPr lang="fi-FI" sz="1500" b="0" i="1" smtClean="0">
                              <a:latin typeface="Cambria Math" panose="02040503050406030204" pitchFamily="18" charset="0"/>
                            </a:rPr>
                            <m:t>)</m:t>
                          </m:r>
                        </m:den>
                      </m:f>
                    </m:oMath>
                  </m:oMathPara>
                </a14:m>
                <a:endParaRPr lang="fi-FI" sz="1500" dirty="0"/>
              </a:p>
              <a:p>
                <a:pPr marL="205740" lvl="1" indent="0">
                  <a:buNone/>
                </a:pPr>
                <a:r>
                  <a:rPr lang="fi-FI" sz="1500" dirty="0" err="1"/>
                  <a:t>after</a:t>
                </a:r>
                <a:r>
                  <a:rPr lang="fi-FI" sz="1500" dirty="0"/>
                  <a:t> </a:t>
                </a:r>
                <a:r>
                  <a:rPr lang="fi-FI" sz="1500" dirty="0" err="1"/>
                  <a:t>which</a:t>
                </a:r>
                <a:endParaRPr lang="fi-FI" sz="1500" dirty="0"/>
              </a:p>
              <a:p>
                <a:pPr marL="205740" lvl="1" indent="0">
                  <a:buNone/>
                </a:pPr>
                <a:endParaRPr lang="fi-FI" sz="500" dirty="0"/>
              </a:p>
              <a:p>
                <a:pPr marL="205740" lvl="1" indent="0">
                  <a:buNone/>
                </a:pPr>
                <a:r>
                  <a:rPr lang="fi-FI" sz="1500" dirty="0"/>
                  <a:t>		</a:t>
                </a:r>
                <a14:m>
                  <m:oMath xmlns:m="http://schemas.openxmlformats.org/officeDocument/2006/math">
                    <m:sSub>
                      <m:sSubPr>
                        <m:ctrlPr>
                          <a:rPr lang="fi-FI" sz="1500" i="1" smtClean="0">
                            <a:latin typeface="Cambria Math" panose="02040503050406030204" pitchFamily="18" charset="0"/>
                          </a:rPr>
                        </m:ctrlPr>
                      </m:sSubPr>
                      <m:e>
                        <m:r>
                          <m:rPr>
                            <m:sty m:val="p"/>
                          </m:rPr>
                          <a:rPr lang="fi-FI" sz="1500" b="0" i="0" smtClean="0">
                            <a:latin typeface="Cambria Math" panose="02040503050406030204" pitchFamily="18" charset="0"/>
                          </a:rPr>
                          <m:t>arg</m:t>
                        </m:r>
                      </m:e>
                      <m:sub>
                        <m:r>
                          <a:rPr lang="fi-FI" sz="1500" b="1" i="0" smtClean="0">
                            <a:latin typeface="Cambria Math" panose="02040503050406030204" pitchFamily="18" charset="0"/>
                          </a:rPr>
                          <m:t>𝐰</m:t>
                        </m:r>
                      </m:sub>
                    </m:sSub>
                    <m:func>
                      <m:funcPr>
                        <m:ctrlPr>
                          <a:rPr lang="fi-FI" sz="1500" b="0" i="1" smtClean="0">
                            <a:latin typeface="Cambria Math" panose="02040503050406030204" pitchFamily="18" charset="0"/>
                          </a:rPr>
                        </m:ctrlPr>
                      </m:funcPr>
                      <m:fName>
                        <m:r>
                          <m:rPr>
                            <m:sty m:val="p"/>
                          </m:rPr>
                          <a:rPr lang="fi-FI" sz="1500" b="0" i="0" smtClean="0">
                            <a:latin typeface="Cambria Math" panose="02040503050406030204" pitchFamily="18" charset="0"/>
                          </a:rPr>
                          <m:t>max</m:t>
                        </m:r>
                      </m:fName>
                      <m:e>
                        <m:r>
                          <a:rPr lang="fi-FI" sz="1500" i="1">
                            <a:latin typeface="Cambria Math" panose="02040503050406030204" pitchFamily="18" charset="0"/>
                          </a:rPr>
                          <m:t>𝑃</m:t>
                        </m:r>
                        <m:d>
                          <m:dPr>
                            <m:endChr m:val="|"/>
                            <m:ctrlPr>
                              <a:rPr lang="fi-FI" sz="1500" i="1">
                                <a:latin typeface="Cambria Math" panose="02040503050406030204" pitchFamily="18" charset="0"/>
                              </a:rPr>
                            </m:ctrlPr>
                          </m:dPr>
                          <m:e>
                            <m:r>
                              <a:rPr lang="fi-FI" sz="1500" b="1">
                                <a:latin typeface="Cambria Math" panose="02040503050406030204" pitchFamily="18" charset="0"/>
                              </a:rPr>
                              <m:t>𝐰</m:t>
                            </m:r>
                            <m:r>
                              <a:rPr lang="fi-FI" sz="1500" i="1">
                                <a:latin typeface="Cambria Math" panose="02040503050406030204" pitchFamily="18" charset="0"/>
                              </a:rPr>
                              <m:t> </m:t>
                            </m:r>
                          </m:e>
                        </m:d>
                        <m:r>
                          <a:rPr lang="fi-FI" sz="1500" i="1">
                            <a:latin typeface="Cambria Math" panose="02040503050406030204" pitchFamily="18" charset="0"/>
                          </a:rPr>
                          <m:t> </m:t>
                        </m:r>
                        <m:r>
                          <a:rPr lang="fi-FI" sz="1500" b="1" i="0" smtClean="0">
                            <a:latin typeface="Cambria Math" panose="02040503050406030204" pitchFamily="18" charset="0"/>
                          </a:rPr>
                          <m:t>𝐱</m:t>
                        </m:r>
                        <m:r>
                          <a:rPr lang="fi-FI" sz="1500" i="1">
                            <a:latin typeface="Cambria Math" panose="02040503050406030204" pitchFamily="18" charset="0"/>
                          </a:rPr>
                          <m:t>)</m:t>
                        </m:r>
                      </m:e>
                    </m:func>
                    <m:r>
                      <a:rPr lang="fi-FI" sz="1500" i="1">
                        <a:latin typeface="Cambria Math" panose="02040503050406030204" pitchFamily="18" charset="0"/>
                      </a:rPr>
                      <m:t>=</m:t>
                    </m:r>
                  </m:oMath>
                </a14:m>
                <a:r>
                  <a:rPr lang="fi-FI" sz="1500" dirty="0"/>
                  <a:t> </a:t>
                </a:r>
                <a14:m>
                  <m:oMath xmlns:m="http://schemas.openxmlformats.org/officeDocument/2006/math">
                    <m:sSub>
                      <m:sSubPr>
                        <m:ctrlPr>
                          <a:rPr lang="fi-FI" sz="1500" i="1">
                            <a:latin typeface="Cambria Math" panose="02040503050406030204" pitchFamily="18" charset="0"/>
                          </a:rPr>
                        </m:ctrlPr>
                      </m:sSubPr>
                      <m:e>
                        <m:r>
                          <m:rPr>
                            <m:sty m:val="p"/>
                          </m:rPr>
                          <a:rPr lang="fi-FI" sz="1500">
                            <a:latin typeface="Cambria Math" panose="02040503050406030204" pitchFamily="18" charset="0"/>
                          </a:rPr>
                          <m:t>arg</m:t>
                        </m:r>
                      </m:e>
                      <m:sub>
                        <m:r>
                          <a:rPr lang="fi-FI" sz="1500" b="1">
                            <a:latin typeface="Cambria Math" panose="02040503050406030204" pitchFamily="18" charset="0"/>
                          </a:rPr>
                          <m:t>𝐰</m:t>
                        </m:r>
                      </m:sub>
                    </m:sSub>
                    <m:func>
                      <m:funcPr>
                        <m:ctrlPr>
                          <a:rPr lang="fi-FI" sz="1500" i="1">
                            <a:latin typeface="Cambria Math" panose="02040503050406030204" pitchFamily="18" charset="0"/>
                          </a:rPr>
                        </m:ctrlPr>
                      </m:funcPr>
                      <m:fName>
                        <m:r>
                          <m:rPr>
                            <m:sty m:val="p"/>
                          </m:rPr>
                          <a:rPr lang="fi-FI" sz="1500">
                            <a:latin typeface="Cambria Math" panose="02040503050406030204" pitchFamily="18" charset="0"/>
                          </a:rPr>
                          <m:t>max</m:t>
                        </m:r>
                      </m:fName>
                      <m:e>
                        <m:r>
                          <a:rPr lang="fi-FI" sz="1500" i="1">
                            <a:latin typeface="Cambria Math" panose="02040503050406030204" pitchFamily="18" charset="0"/>
                          </a:rPr>
                          <m:t>𝑃</m:t>
                        </m:r>
                        <m:d>
                          <m:dPr>
                            <m:endChr m:val="|"/>
                            <m:ctrlPr>
                              <a:rPr lang="fi-FI" sz="1500" i="1">
                                <a:latin typeface="Cambria Math" panose="02040503050406030204" pitchFamily="18" charset="0"/>
                              </a:rPr>
                            </m:ctrlPr>
                          </m:dPr>
                          <m:e>
                            <m:r>
                              <a:rPr lang="fi-FI" sz="1500" b="1" i="0" smtClean="0">
                                <a:latin typeface="Cambria Math" panose="02040503050406030204" pitchFamily="18" charset="0"/>
                              </a:rPr>
                              <m:t>𝐱</m:t>
                            </m:r>
                            <m:r>
                              <a:rPr lang="fi-FI" sz="1500" i="1">
                                <a:latin typeface="Cambria Math" panose="02040503050406030204" pitchFamily="18" charset="0"/>
                              </a:rPr>
                              <m:t> </m:t>
                            </m:r>
                          </m:e>
                        </m:d>
                        <m:r>
                          <a:rPr lang="fi-FI" sz="1500" i="1" smtClean="0">
                            <a:latin typeface="Cambria Math" panose="02040503050406030204" pitchFamily="18" charset="0"/>
                          </a:rPr>
                          <m:t> </m:t>
                        </m:r>
                        <m:r>
                          <a:rPr lang="fi-FI" sz="1500" b="1" i="0" smtClean="0">
                            <a:latin typeface="Cambria Math" panose="02040503050406030204" pitchFamily="18" charset="0"/>
                          </a:rPr>
                          <m:t>𝐰</m:t>
                        </m:r>
                        <m:r>
                          <a:rPr lang="fi-FI" sz="1500" i="1">
                            <a:latin typeface="Cambria Math" panose="02040503050406030204" pitchFamily="18" charset="0"/>
                          </a:rPr>
                          <m:t>)</m:t>
                        </m:r>
                        <m:r>
                          <a:rPr lang="fi-FI" sz="1500" b="0" i="1" smtClean="0">
                            <a:latin typeface="Cambria Math" panose="02040503050406030204" pitchFamily="18" charset="0"/>
                          </a:rPr>
                          <m:t>𝑃</m:t>
                        </m:r>
                        <m:r>
                          <a:rPr lang="fi-FI" sz="1500" b="0" i="1" smtClean="0">
                            <a:latin typeface="Cambria Math" panose="02040503050406030204" pitchFamily="18" charset="0"/>
                          </a:rPr>
                          <m:t>(</m:t>
                        </m:r>
                        <m:r>
                          <a:rPr lang="fi-FI" sz="1500" b="1" i="0" smtClean="0">
                            <a:latin typeface="Cambria Math" panose="02040503050406030204" pitchFamily="18" charset="0"/>
                          </a:rPr>
                          <m:t>𝐰</m:t>
                        </m:r>
                        <m:r>
                          <a:rPr lang="fi-FI" sz="1500" b="0" i="1" smtClean="0">
                            <a:latin typeface="Cambria Math" panose="02040503050406030204" pitchFamily="18" charset="0"/>
                          </a:rPr>
                          <m:t>)</m:t>
                        </m:r>
                      </m:e>
                    </m:func>
                  </m:oMath>
                </a14:m>
                <a:endParaRPr lang="x-none" sz="1500" dirty="0"/>
              </a:p>
              <a:p>
                <a:pPr marL="0" indent="0">
                  <a:buNone/>
                </a:pPr>
                <a:endParaRPr lang="x-none" sz="500" dirty="0"/>
              </a:p>
              <a:p>
                <a:pPr marL="0" indent="0">
                  <a:buNone/>
                </a:pPr>
                <a:r>
                  <a:rPr lang="x-none" sz="1500" dirty="0"/>
                  <a:t>Now, </a:t>
                </a:r>
              </a:p>
              <a:p>
                <a:pPr marL="205740" lvl="1" indent="0">
                  <a:buNone/>
                </a:pPr>
                <a:r>
                  <a:rPr lang="x-none" sz="1500" dirty="0"/>
                  <a:t>	</a:t>
                </a:r>
                <a14:m>
                  <m:oMath xmlns:m="http://schemas.openxmlformats.org/officeDocument/2006/math">
                    <m:r>
                      <a:rPr lang="fi-FI" sz="1500" i="1">
                        <a:latin typeface="Cambria Math" panose="02040503050406030204" pitchFamily="18" charset="0"/>
                      </a:rPr>
                      <m:t>𝑃</m:t>
                    </m:r>
                    <m:d>
                      <m:dPr>
                        <m:endChr m:val="|"/>
                        <m:ctrlPr>
                          <a:rPr lang="fi-FI" sz="1500" i="1">
                            <a:latin typeface="Cambria Math" panose="02040503050406030204" pitchFamily="18" charset="0"/>
                          </a:rPr>
                        </m:ctrlPr>
                      </m:dPr>
                      <m:e>
                        <m:r>
                          <a:rPr lang="fi-FI" sz="1500" b="1" i="0" smtClean="0">
                            <a:latin typeface="Cambria Math" panose="02040503050406030204" pitchFamily="18" charset="0"/>
                          </a:rPr>
                          <m:t>𝐱</m:t>
                        </m:r>
                        <m:r>
                          <a:rPr lang="fi-FI" sz="1500" i="1">
                            <a:latin typeface="Cambria Math" panose="02040503050406030204" pitchFamily="18" charset="0"/>
                          </a:rPr>
                          <m:t> </m:t>
                        </m:r>
                      </m:e>
                    </m:d>
                    <m:r>
                      <a:rPr lang="fi-FI" sz="1500" i="1">
                        <a:latin typeface="Cambria Math" panose="02040503050406030204" pitchFamily="18" charset="0"/>
                      </a:rPr>
                      <m:t> </m:t>
                    </m:r>
                    <m:r>
                      <a:rPr lang="fi-FI" sz="1500" b="1">
                        <a:latin typeface="Cambria Math" panose="02040503050406030204" pitchFamily="18" charset="0"/>
                      </a:rPr>
                      <m:t>𝐰</m:t>
                    </m:r>
                    <m:r>
                      <a:rPr lang="fi-FI" sz="1500" i="1">
                        <a:latin typeface="Cambria Math" panose="02040503050406030204" pitchFamily="18" charset="0"/>
                      </a:rPr>
                      <m:t>)</m:t>
                    </m:r>
                  </m:oMath>
                </a14:m>
                <a:r>
                  <a:rPr lang="x-none" sz="1500" dirty="0"/>
                  <a:t> = ”acoustic model”, i.</a:t>
                </a:r>
                <a:r>
                  <a:rPr lang="x-none" sz="1500"/>
                  <a:t>e.,</a:t>
                </a:r>
                <a:r>
                  <a:rPr lang="fi-FI" sz="1500" dirty="0"/>
                  <a:t> </a:t>
                </a:r>
                <a:r>
                  <a:rPr lang="fi-FI" sz="1500" dirty="0" err="1"/>
                  <a:t>speech</a:t>
                </a:r>
                <a:r>
                  <a:rPr lang="fi-FI" sz="1500" dirty="0"/>
                  <a:t> </a:t>
                </a:r>
                <a:r>
                  <a:rPr lang="fi-FI" sz="1500" dirty="0" err="1"/>
                  <a:t>signal</a:t>
                </a:r>
                <a:r>
                  <a:rPr lang="fi-FI" sz="1500" dirty="0"/>
                  <a:t> for </a:t>
                </a:r>
                <a:r>
                  <a:rPr lang="fi-FI" sz="1500" dirty="0" err="1"/>
                  <a:t>the</a:t>
                </a:r>
                <a:r>
                  <a:rPr lang="fi-FI" sz="1500" dirty="0"/>
                  <a:t> </a:t>
                </a:r>
                <a:r>
                  <a:rPr lang="fi-FI" sz="1500" dirty="0" err="1"/>
                  <a:t>given</a:t>
                </a:r>
                <a:r>
                  <a:rPr lang="fi-FI" sz="1500" dirty="0"/>
                  <a:t> </a:t>
                </a:r>
                <a:r>
                  <a:rPr lang="fi-FI" sz="1500" dirty="0" err="1"/>
                  <a:t>word</a:t>
                </a:r>
                <a:r>
                  <a:rPr lang="fi-FI" sz="1500" dirty="0"/>
                  <a:t> </a:t>
                </a:r>
                <a:r>
                  <a:rPr lang="fi-FI" sz="1500" dirty="0" err="1"/>
                  <a:t>string</a:t>
                </a:r>
                <a:endParaRPr lang="x-none" sz="1500" dirty="0"/>
              </a:p>
              <a:p>
                <a:pPr marL="205740" lvl="1" indent="0">
                  <a:buNone/>
                </a:pPr>
                <a:r>
                  <a:rPr lang="fi-FI" sz="1500" dirty="0"/>
                  <a:t>	</a:t>
                </a:r>
                <a14:m>
                  <m:oMath xmlns:m="http://schemas.openxmlformats.org/officeDocument/2006/math">
                    <m:r>
                      <a:rPr lang="fi-FI" sz="1500" i="1">
                        <a:latin typeface="Cambria Math" panose="02040503050406030204" pitchFamily="18" charset="0"/>
                      </a:rPr>
                      <m:t>𝑃</m:t>
                    </m:r>
                    <m:d>
                      <m:dPr>
                        <m:ctrlPr>
                          <a:rPr lang="fi-FI" sz="1500" i="1">
                            <a:latin typeface="Cambria Math" panose="02040503050406030204" pitchFamily="18" charset="0"/>
                          </a:rPr>
                        </m:ctrlPr>
                      </m:dPr>
                      <m:e>
                        <m:r>
                          <a:rPr lang="fi-FI" sz="1500" b="1">
                            <a:latin typeface="Cambria Math" panose="02040503050406030204" pitchFamily="18" charset="0"/>
                          </a:rPr>
                          <m:t>𝐰</m:t>
                        </m:r>
                      </m:e>
                    </m:d>
                  </m:oMath>
                </a14:m>
                <a:r>
                  <a:rPr lang="x-none" sz="1500" dirty="0"/>
                  <a:t> 	= “language model”, i.e</a:t>
                </a:r>
                <a:r>
                  <a:rPr lang="x-none" sz="1500"/>
                  <a:t>., </a:t>
                </a:r>
                <a:r>
                  <a:rPr lang="fi-FI" sz="1500" dirty="0" err="1"/>
                  <a:t>prior</a:t>
                </a:r>
                <a:r>
                  <a:rPr lang="fi-FI" sz="1500" dirty="0"/>
                  <a:t> </a:t>
                </a:r>
                <a:r>
                  <a:rPr lang="x-none" sz="1500"/>
                  <a:t>probability of </a:t>
                </a:r>
                <a:r>
                  <a:rPr lang="fi-FI" sz="1500" dirty="0" err="1"/>
                  <a:t>the</a:t>
                </a:r>
                <a:r>
                  <a:rPr lang="fi-FI" sz="1500" dirty="0"/>
                  <a:t> </a:t>
                </a:r>
                <a:r>
                  <a:rPr lang="fi-FI" sz="1500" dirty="0" err="1"/>
                  <a:t>given</a:t>
                </a:r>
                <a:r>
                  <a:rPr lang="x-none" sz="1500"/>
                  <a:t> </a:t>
                </a:r>
                <a:r>
                  <a:rPr lang="x-none" sz="1500" dirty="0"/>
                  <a:t>word string</a:t>
                </a:r>
              </a:p>
              <a:p>
                <a:pPr marL="205740" lvl="1" indent="0">
                  <a:buNone/>
                </a:pPr>
                <a:endParaRPr lang="x-none" sz="1500" dirty="0"/>
              </a:p>
              <a:p>
                <a:pPr marL="34529" lvl="1" indent="0">
                  <a:buNone/>
                </a:pPr>
                <a:r>
                  <a:rPr lang="fi-FI" sz="1500" dirty="0"/>
                  <a:t>W</a:t>
                </a:r>
                <a:r>
                  <a:rPr lang="x-none" sz="1500"/>
                  <a:t>e </a:t>
                </a:r>
                <a:r>
                  <a:rPr lang="x-none" sz="1500" dirty="0"/>
                  <a:t>can further divide </a:t>
                </a:r>
                <a14:m>
                  <m:oMath xmlns:m="http://schemas.openxmlformats.org/officeDocument/2006/math">
                    <m:r>
                      <a:rPr lang="fi-FI" sz="1500" i="1">
                        <a:latin typeface="Cambria Math" panose="02040503050406030204" pitchFamily="18" charset="0"/>
                      </a:rPr>
                      <m:t>𝑃</m:t>
                    </m:r>
                    <m:d>
                      <m:dPr>
                        <m:endChr m:val="|"/>
                        <m:ctrlPr>
                          <a:rPr lang="fi-FI" sz="1500" i="1">
                            <a:latin typeface="Cambria Math" panose="02040503050406030204" pitchFamily="18" charset="0"/>
                          </a:rPr>
                        </m:ctrlPr>
                      </m:dPr>
                      <m:e>
                        <m:r>
                          <a:rPr lang="fi-FI" sz="1500" b="1" i="0" smtClean="0">
                            <a:latin typeface="Cambria Math" panose="02040503050406030204" pitchFamily="18" charset="0"/>
                          </a:rPr>
                          <m:t>𝐗</m:t>
                        </m:r>
                        <m:r>
                          <a:rPr lang="fi-FI" sz="1500" i="1">
                            <a:latin typeface="Cambria Math" panose="02040503050406030204" pitchFamily="18" charset="0"/>
                          </a:rPr>
                          <m:t> </m:t>
                        </m:r>
                      </m:e>
                    </m:d>
                    <m:r>
                      <a:rPr lang="fi-FI" sz="1500" i="1">
                        <a:latin typeface="Cambria Math" panose="02040503050406030204" pitchFamily="18" charset="0"/>
                      </a:rPr>
                      <m:t> </m:t>
                    </m:r>
                    <m:r>
                      <a:rPr lang="fi-FI" sz="1500" b="1">
                        <a:latin typeface="Cambria Math" panose="02040503050406030204" pitchFamily="18" charset="0"/>
                      </a:rPr>
                      <m:t>𝐰</m:t>
                    </m:r>
                    <m:r>
                      <a:rPr lang="fi-FI" sz="1500" i="1">
                        <a:latin typeface="Cambria Math" panose="02040503050406030204" pitchFamily="18" charset="0"/>
                      </a:rPr>
                      <m:t>)</m:t>
                    </m:r>
                    <m:r>
                      <a:rPr lang="fi-FI" sz="1500" b="0" i="1" smtClean="0">
                        <a:latin typeface="Cambria Math" panose="02040503050406030204" pitchFamily="18" charset="0"/>
                      </a:rPr>
                      <m:t>=</m:t>
                    </m:r>
                    <m:r>
                      <a:rPr lang="fi-FI" sz="1500" b="0" i="1" smtClean="0">
                        <a:latin typeface="Cambria Math" panose="02040503050406030204" pitchFamily="18" charset="0"/>
                      </a:rPr>
                      <m:t>𝑃</m:t>
                    </m:r>
                    <m:d>
                      <m:dPr>
                        <m:ctrlPr>
                          <a:rPr lang="fi-FI" sz="1500" b="0" i="1" smtClean="0">
                            <a:latin typeface="Cambria Math" panose="02040503050406030204" pitchFamily="18" charset="0"/>
                          </a:rPr>
                        </m:ctrlPr>
                      </m:dPr>
                      <m:e>
                        <m:r>
                          <a:rPr lang="fi-FI" sz="1500" b="1" i="0" smtClean="0">
                            <a:latin typeface="Cambria Math" panose="02040503050406030204" pitchFamily="18" charset="0"/>
                          </a:rPr>
                          <m:t>𝐗</m:t>
                        </m:r>
                        <m:r>
                          <a:rPr lang="fi-FI" sz="1500" b="1" i="0" smtClean="0">
                            <a:latin typeface="Cambria Math" panose="02040503050406030204" pitchFamily="18" charset="0"/>
                          </a:rPr>
                          <m:t> </m:t>
                        </m:r>
                      </m:e>
                      <m:e>
                        <m:r>
                          <a:rPr lang="fi-FI" sz="1500" b="1" i="1" smtClean="0">
                            <a:latin typeface="Cambria Math" panose="02040503050406030204" pitchFamily="18" charset="0"/>
                          </a:rPr>
                          <m:t> </m:t>
                        </m:r>
                        <m:r>
                          <a:rPr lang="fi-FI" sz="1500" b="1" i="0" smtClean="0">
                            <a:latin typeface="Cambria Math" panose="02040503050406030204" pitchFamily="18" charset="0"/>
                          </a:rPr>
                          <m:t>𝐬</m:t>
                        </m:r>
                      </m:e>
                    </m:d>
                    <m:r>
                      <a:rPr lang="fi-FI" sz="1500" b="0" i="1" smtClean="0">
                        <a:latin typeface="Cambria Math" panose="02040503050406030204" pitchFamily="18" charset="0"/>
                      </a:rPr>
                      <m:t>𝑃</m:t>
                    </m:r>
                    <m:d>
                      <m:dPr>
                        <m:endChr m:val="|"/>
                        <m:ctrlPr>
                          <a:rPr lang="fi-FI" sz="1500" b="0" i="1" smtClean="0">
                            <a:latin typeface="Cambria Math" panose="02040503050406030204" pitchFamily="18" charset="0"/>
                          </a:rPr>
                        </m:ctrlPr>
                      </m:dPr>
                      <m:e>
                        <m:r>
                          <a:rPr lang="fi-FI" sz="1500" b="1" i="0" smtClean="0">
                            <a:latin typeface="Cambria Math" panose="02040503050406030204" pitchFamily="18" charset="0"/>
                          </a:rPr>
                          <m:t>𝐬</m:t>
                        </m:r>
                        <m:r>
                          <a:rPr lang="fi-FI" sz="1500" b="1" i="0" smtClean="0">
                            <a:latin typeface="Cambria Math" panose="02040503050406030204" pitchFamily="18" charset="0"/>
                          </a:rPr>
                          <m:t> </m:t>
                        </m:r>
                      </m:e>
                    </m:d>
                    <m:r>
                      <a:rPr lang="fi-FI" sz="1500" b="1" i="0" smtClean="0">
                        <a:latin typeface="Cambria Math" panose="02040503050406030204" pitchFamily="18" charset="0"/>
                      </a:rPr>
                      <m:t>𝐰</m:t>
                    </m:r>
                    <m:r>
                      <a:rPr lang="fi-FI" sz="1500" b="0" i="1" smtClean="0">
                        <a:latin typeface="Cambria Math" panose="02040503050406030204" pitchFamily="18" charset="0"/>
                      </a:rPr>
                      <m:t>)</m:t>
                    </m:r>
                  </m:oMath>
                </a14:m>
                <a:r>
                  <a:rPr lang="x-none" sz="1500" dirty="0"/>
                  <a:t> , where </a:t>
                </a:r>
                <a:r>
                  <a:rPr lang="x-none" sz="1500" b="1" dirty="0"/>
                  <a:t>s</a:t>
                </a:r>
                <a:r>
                  <a:rPr lang="x-none" sz="1500" dirty="0"/>
                  <a:t> is some </a:t>
                </a:r>
                <a:r>
                  <a:rPr lang="x-none" sz="1500"/>
                  <a:t>sub-word representation</a:t>
                </a:r>
                <a:r>
                  <a:rPr lang="fi-FI" sz="1500" dirty="0"/>
                  <a:t>, </a:t>
                </a:r>
                <a:r>
                  <a:rPr lang="fi-FI" sz="1500" dirty="0" err="1"/>
                  <a:t>such</a:t>
                </a:r>
                <a:r>
                  <a:rPr lang="fi-FI" sz="1500" dirty="0"/>
                  <a:t> as a </a:t>
                </a:r>
                <a:r>
                  <a:rPr lang="fi-FI" sz="1500" dirty="0" err="1"/>
                  <a:t>phone</a:t>
                </a:r>
                <a:r>
                  <a:rPr lang="fi-FI" sz="1500" dirty="0"/>
                  <a:t> </a:t>
                </a:r>
                <a:r>
                  <a:rPr lang="fi-FI" sz="1500" dirty="0" err="1"/>
                  <a:t>string</a:t>
                </a:r>
                <a:r>
                  <a:rPr lang="fi-FI" sz="1500" dirty="0"/>
                  <a:t>.</a:t>
                </a:r>
                <a:endParaRPr lang="x-none" sz="1500" dirty="0"/>
              </a:p>
              <a:p>
                <a:pPr marL="205740" lvl="1" indent="0">
                  <a:buNone/>
                </a:pPr>
                <a:endParaRPr lang="x-none" sz="1500" dirty="0"/>
              </a:p>
              <a:p>
                <a:pPr marL="205740" lvl="1" indent="0">
                  <a:buNone/>
                </a:pPr>
                <a:endParaRPr lang="x-none" sz="1500" dirty="0"/>
              </a:p>
            </p:txBody>
          </p:sp>
        </mc:Choice>
        <mc:Fallback xmlns="">
          <p:sp>
            <p:nvSpPr>
              <p:cNvPr id="3" name="Content Placeholder 2">
                <a:extLst>
                  <a:ext uri="{FF2B5EF4-FFF2-40B4-BE49-F238E27FC236}">
                    <a16:creationId xmlns:a16="http://schemas.microsoft.com/office/drawing/2014/main" id="{C60C34C2-AC7C-FA41-B8C3-CBF6B6CA22E7}"/>
                  </a:ext>
                </a:extLst>
              </p:cNvPr>
              <p:cNvSpPr>
                <a:spLocks noGrp="1" noRot="1" noChangeAspect="1" noMove="1" noResize="1" noEditPoints="1" noAdjustHandles="1" noChangeArrowheads="1" noChangeShapeType="1" noTextEdit="1"/>
              </p:cNvSpPr>
              <p:nvPr>
                <p:ph idx="1"/>
              </p:nvPr>
            </p:nvSpPr>
            <p:spPr>
              <a:blipFill>
                <a:blip r:embed="rId2"/>
                <a:stretch>
                  <a:fillRect l="-322" t="-1163" b="-17054"/>
                </a:stretch>
              </a:blipFill>
            </p:spPr>
            <p:txBody>
              <a:bodyPr/>
              <a:lstStyle/>
              <a:p>
                <a:r>
                  <a:rPr lang="en-FI">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8035F4-1DC2-BABB-E990-E09F4E0ACB30}"/>
                  </a:ext>
                </a:extLst>
              </p:cNvPr>
              <p:cNvSpPr txBox="1"/>
              <p:nvPr/>
            </p:nvSpPr>
            <p:spPr>
              <a:xfrm>
                <a:off x="1156834" y="1323310"/>
                <a:ext cx="2555892"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i-FI" sz="1500" i="1">
                              <a:latin typeface="Cambria Math" panose="02040503050406030204" pitchFamily="18" charset="0"/>
                            </a:rPr>
                          </m:ctrlPr>
                        </m:accPr>
                        <m:e>
                          <m:r>
                            <a:rPr lang="fi-FI" sz="1500" b="1">
                              <a:latin typeface="Cambria Math" panose="02040503050406030204" pitchFamily="18" charset="0"/>
                            </a:rPr>
                            <m:t>𝐰</m:t>
                          </m:r>
                        </m:e>
                      </m:acc>
                      <m:r>
                        <a:rPr lang="fi-FI" sz="1500" i="1">
                          <a:latin typeface="Cambria Math" panose="02040503050406030204" pitchFamily="18" charset="0"/>
                        </a:rPr>
                        <m:t>=</m:t>
                      </m:r>
                      <m:sSub>
                        <m:sSubPr>
                          <m:ctrlPr>
                            <a:rPr lang="fi-FI" sz="1500" i="1">
                              <a:latin typeface="Cambria Math" panose="02040503050406030204" pitchFamily="18" charset="0"/>
                            </a:rPr>
                          </m:ctrlPr>
                        </m:sSubPr>
                        <m:e>
                          <m:r>
                            <m:rPr>
                              <m:sty m:val="p"/>
                            </m:rPr>
                            <a:rPr lang="fi-FI" sz="1500">
                              <a:latin typeface="Cambria Math" panose="02040503050406030204" pitchFamily="18" charset="0"/>
                            </a:rPr>
                            <m:t>arg</m:t>
                          </m:r>
                        </m:e>
                        <m:sub>
                          <m:r>
                            <a:rPr lang="fi-FI" sz="1500" b="1">
                              <a:latin typeface="Cambria Math" panose="02040503050406030204" pitchFamily="18" charset="0"/>
                            </a:rPr>
                            <m:t>𝐰</m:t>
                          </m:r>
                        </m:sub>
                      </m:sSub>
                      <m:func>
                        <m:funcPr>
                          <m:ctrlPr>
                            <a:rPr lang="fi-FI" sz="1500" i="1">
                              <a:latin typeface="Cambria Math" panose="02040503050406030204" pitchFamily="18" charset="0"/>
                            </a:rPr>
                          </m:ctrlPr>
                        </m:funcPr>
                        <m:fName>
                          <m:r>
                            <m:rPr>
                              <m:sty m:val="p"/>
                            </m:rPr>
                            <a:rPr lang="fi-FI" sz="1500">
                              <a:latin typeface="Cambria Math" panose="02040503050406030204" pitchFamily="18" charset="0"/>
                            </a:rPr>
                            <m:t>max</m:t>
                          </m:r>
                        </m:fName>
                        <m:e>
                          <m:r>
                            <a:rPr lang="fi-FI" sz="1500" i="1">
                              <a:latin typeface="Cambria Math" panose="02040503050406030204" pitchFamily="18" charset="0"/>
                            </a:rPr>
                            <m:t>𝑃</m:t>
                          </m:r>
                          <m:d>
                            <m:dPr>
                              <m:endChr m:val="|"/>
                              <m:ctrlPr>
                                <a:rPr lang="fi-FI" sz="1500" i="1">
                                  <a:latin typeface="Cambria Math" panose="02040503050406030204" pitchFamily="18" charset="0"/>
                                </a:rPr>
                              </m:ctrlPr>
                            </m:dPr>
                            <m:e>
                              <m:r>
                                <a:rPr lang="fi-FI" sz="1500" b="1">
                                  <a:latin typeface="Cambria Math" panose="02040503050406030204" pitchFamily="18" charset="0"/>
                                </a:rPr>
                                <m:t>𝐰</m:t>
                              </m:r>
                              <m:r>
                                <a:rPr lang="fi-FI" sz="1500" b="1">
                                  <a:latin typeface="Cambria Math" panose="02040503050406030204" pitchFamily="18" charset="0"/>
                                </a:rPr>
                                <m:t> </m:t>
                              </m:r>
                            </m:e>
                          </m:d>
                        </m:e>
                      </m:func>
                      <m:r>
                        <a:rPr lang="fi-FI" sz="1500" b="1">
                          <a:latin typeface="Cambria Math" panose="02040503050406030204" pitchFamily="18" charset="0"/>
                        </a:rPr>
                        <m:t>𝐱</m:t>
                      </m:r>
                      <m:r>
                        <a:rPr lang="fi-FI" sz="1500" i="1">
                          <a:latin typeface="Cambria Math" panose="02040503050406030204" pitchFamily="18" charset="0"/>
                        </a:rPr>
                        <m:t>, </m:t>
                      </m:r>
                      <m:r>
                        <a:rPr lang="fi-FI" sz="1500" b="1">
                          <a:latin typeface="Cambria Math" panose="02040503050406030204" pitchFamily="18" charset="0"/>
                          <a:ea typeface="Cambria Math" panose="02040503050406030204" pitchFamily="18" charset="0"/>
                        </a:rPr>
                        <m:t>𝛉</m:t>
                      </m:r>
                      <m:r>
                        <a:rPr lang="fi-FI" sz="1500" i="1">
                          <a:latin typeface="Cambria Math" panose="02040503050406030204" pitchFamily="18" charset="0"/>
                        </a:rPr>
                        <m:t>)</m:t>
                      </m:r>
                    </m:oMath>
                  </m:oMathPara>
                </a14:m>
                <a:endParaRPr lang="x-none" sz="1500" b="1" dirty="0"/>
              </a:p>
            </p:txBody>
          </p:sp>
        </mc:Choice>
        <mc:Fallback xmlns="">
          <p:sp>
            <p:nvSpPr>
              <p:cNvPr id="4" name="TextBox 3">
                <a:extLst>
                  <a:ext uri="{FF2B5EF4-FFF2-40B4-BE49-F238E27FC236}">
                    <a16:creationId xmlns:a16="http://schemas.microsoft.com/office/drawing/2014/main" id="{678035F4-1DC2-BABB-E990-E09F4E0ACB30}"/>
                  </a:ext>
                </a:extLst>
              </p:cNvPr>
              <p:cNvSpPr txBox="1">
                <a:spLocks noRot="1" noChangeAspect="1" noMove="1" noResize="1" noEditPoints="1" noAdjustHandles="1" noChangeArrowheads="1" noChangeShapeType="1" noTextEdit="1"/>
              </p:cNvSpPr>
              <p:nvPr/>
            </p:nvSpPr>
            <p:spPr>
              <a:xfrm>
                <a:off x="1156834" y="1323310"/>
                <a:ext cx="2555892" cy="230832"/>
              </a:xfrm>
              <a:prstGeom prst="rect">
                <a:avLst/>
              </a:prstGeom>
              <a:blipFill>
                <a:blip r:embed="rId3"/>
                <a:stretch>
                  <a:fillRect t="-21053" b="-42105"/>
                </a:stretch>
              </a:blipFill>
            </p:spPr>
            <p:txBody>
              <a:bodyPr/>
              <a:lstStyle/>
              <a:p>
                <a:r>
                  <a:rPr lang="en-FI">
                    <a:noFill/>
                  </a:rPr>
                  <a:t> </a:t>
                </a:r>
              </a:p>
            </p:txBody>
          </p:sp>
        </mc:Fallback>
      </mc:AlternateContent>
    </p:spTree>
    <p:extLst>
      <p:ext uri="{BB962C8B-B14F-4D97-AF65-F5344CB8AC3E}">
        <p14:creationId xmlns:p14="http://schemas.microsoft.com/office/powerpoint/2010/main" val="72157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Speech Recognition (ASR)</a:t>
            </a:r>
          </a:p>
        </p:txBody>
      </p:sp>
      <p:pic>
        <p:nvPicPr>
          <p:cNvPr id="7" name="Picture 6" descr="Screen Shot 2015-03-05 at 17.09.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405918"/>
            <a:ext cx="972108" cy="353965"/>
          </a:xfrm>
          <a:prstGeom prst="rect">
            <a:avLst/>
          </a:prstGeom>
        </p:spPr>
      </p:pic>
      <p:sp>
        <p:nvSpPr>
          <p:cNvPr id="8" name="Rectangle 7"/>
          <p:cNvSpPr/>
          <p:nvPr/>
        </p:nvSpPr>
        <p:spPr>
          <a:xfrm>
            <a:off x="3059832" y="3381840"/>
            <a:ext cx="918102" cy="432048"/>
          </a:xfrm>
          <a:prstGeom prst="rect">
            <a:avLst/>
          </a:prstGeom>
          <a:solidFill>
            <a:schemeClr val="bg1"/>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schemeClr val="tx1"/>
                </a:solidFill>
              </a:rPr>
              <a:t>Feature </a:t>
            </a:r>
          </a:p>
          <a:p>
            <a:pPr algn="ctr"/>
            <a:r>
              <a:rPr lang="en-US" sz="1013" dirty="0">
                <a:solidFill>
                  <a:schemeClr val="tx1"/>
                </a:solidFill>
              </a:rPr>
              <a:t>extraction</a:t>
            </a:r>
          </a:p>
        </p:txBody>
      </p:sp>
      <p:sp>
        <p:nvSpPr>
          <p:cNvPr id="9" name="Rectangle 8"/>
          <p:cNvSpPr/>
          <p:nvPr/>
        </p:nvSpPr>
        <p:spPr>
          <a:xfrm>
            <a:off x="4463988" y="3381840"/>
            <a:ext cx="972108" cy="432048"/>
          </a:xfrm>
          <a:prstGeom prst="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schemeClr val="tx1"/>
                </a:solidFill>
              </a:rPr>
              <a:t>Decoder</a:t>
            </a:r>
          </a:p>
        </p:txBody>
      </p:sp>
      <p:sp>
        <p:nvSpPr>
          <p:cNvPr id="10" name="Rounded Rectangle 9"/>
          <p:cNvSpPr/>
          <p:nvPr/>
        </p:nvSpPr>
        <p:spPr>
          <a:xfrm>
            <a:off x="3113838" y="2463738"/>
            <a:ext cx="1134126" cy="486054"/>
          </a:xfrm>
          <a:prstGeom prst="roundRect">
            <a:avLst/>
          </a:prstGeom>
          <a:solidFill>
            <a:srgbClr val="FFFFFF"/>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rgbClr val="000000"/>
                </a:solidFill>
              </a:rPr>
              <a:t>Acoustic model</a:t>
            </a:r>
          </a:p>
        </p:txBody>
      </p:sp>
      <p:sp>
        <p:nvSpPr>
          <p:cNvPr id="11" name="Rounded Rectangle 10"/>
          <p:cNvSpPr/>
          <p:nvPr/>
        </p:nvSpPr>
        <p:spPr>
          <a:xfrm>
            <a:off x="5598114" y="2463738"/>
            <a:ext cx="1134126" cy="486054"/>
          </a:xfrm>
          <a:prstGeom prst="roundRect">
            <a:avLst/>
          </a:prstGeom>
          <a:solidFill>
            <a:srgbClr val="FFFFFF"/>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rgbClr val="000000"/>
                </a:solidFill>
              </a:rPr>
              <a:t>Language</a:t>
            </a:r>
            <a:br>
              <a:rPr lang="en-US" sz="1125" dirty="0">
                <a:solidFill>
                  <a:srgbClr val="000000"/>
                </a:solidFill>
              </a:rPr>
            </a:br>
            <a:r>
              <a:rPr lang="en-US" sz="1125" dirty="0">
                <a:solidFill>
                  <a:srgbClr val="000000"/>
                </a:solidFill>
              </a:rPr>
              <a:t>model</a:t>
            </a:r>
          </a:p>
        </p:txBody>
      </p:sp>
      <p:sp>
        <p:nvSpPr>
          <p:cNvPr id="13" name="Can 12"/>
          <p:cNvSpPr/>
          <p:nvPr/>
        </p:nvSpPr>
        <p:spPr>
          <a:xfrm>
            <a:off x="3275856" y="1383618"/>
            <a:ext cx="810090" cy="702078"/>
          </a:xfrm>
          <a:prstGeom prst="can">
            <a:avLst/>
          </a:prstGeom>
          <a:solidFill>
            <a:schemeClr val="tx2">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5" b="1" dirty="0">
              <a:solidFill>
                <a:srgbClr val="000000"/>
              </a:solidFill>
            </a:endParaRPr>
          </a:p>
          <a:p>
            <a:pPr algn="ctr"/>
            <a:r>
              <a:rPr lang="en-US" sz="1125" b="1" dirty="0">
                <a:solidFill>
                  <a:srgbClr val="000000"/>
                </a:solidFill>
              </a:rPr>
              <a:t>speech data + labels</a:t>
            </a:r>
          </a:p>
        </p:txBody>
      </p:sp>
      <p:sp>
        <p:nvSpPr>
          <p:cNvPr id="14" name="Can 13"/>
          <p:cNvSpPr/>
          <p:nvPr/>
        </p:nvSpPr>
        <p:spPr>
          <a:xfrm>
            <a:off x="5760132" y="1383618"/>
            <a:ext cx="864096" cy="702078"/>
          </a:xfrm>
          <a:prstGeom prst="can">
            <a:avLst/>
          </a:prstGeom>
          <a:solidFill>
            <a:schemeClr val="accent6">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b="1" dirty="0">
                <a:solidFill>
                  <a:srgbClr val="000000"/>
                </a:solidFill>
              </a:rPr>
              <a:t>text data</a:t>
            </a:r>
          </a:p>
        </p:txBody>
      </p:sp>
      <p:cxnSp>
        <p:nvCxnSpPr>
          <p:cNvPr id="16" name="Straight Arrow Connector 15"/>
          <p:cNvCxnSpPr>
            <a:stCxn id="13" idx="3"/>
            <a:endCxn id="10" idx="0"/>
          </p:cNvCxnSpPr>
          <p:nvPr/>
        </p:nvCxnSpPr>
        <p:spPr>
          <a:xfrm>
            <a:off x="3680901" y="2085696"/>
            <a:ext cx="0" cy="378042"/>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92180" y="2085696"/>
            <a:ext cx="0" cy="378042"/>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2519772" y="3582900"/>
            <a:ext cx="540060" cy="14964"/>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9" idx="1"/>
          </p:cNvCxnSpPr>
          <p:nvPr/>
        </p:nvCxnSpPr>
        <p:spPr>
          <a:xfrm>
            <a:off x="3977934" y="3597864"/>
            <a:ext cx="486054"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439652" y="3111810"/>
            <a:ext cx="1047082" cy="248209"/>
          </a:xfrm>
          <a:prstGeom prst="rect">
            <a:avLst/>
          </a:prstGeom>
          <a:noFill/>
        </p:spPr>
        <p:txBody>
          <a:bodyPr wrap="none" rtlCol="0">
            <a:spAutoFit/>
          </a:bodyPr>
          <a:lstStyle/>
          <a:p>
            <a:r>
              <a:rPr lang="en-US" sz="1013" i="1" dirty="0"/>
              <a:t>input utterance</a:t>
            </a:r>
          </a:p>
        </p:txBody>
      </p:sp>
      <p:cxnSp>
        <p:nvCxnSpPr>
          <p:cNvPr id="30" name="Straight Arrow Connector 29"/>
          <p:cNvCxnSpPr/>
          <p:nvPr/>
        </p:nvCxnSpPr>
        <p:spPr>
          <a:xfrm>
            <a:off x="4031940" y="2949792"/>
            <a:ext cx="587778" cy="42576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274078" y="2949792"/>
            <a:ext cx="540060" cy="42576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436096" y="3597864"/>
            <a:ext cx="486054"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4409982" y="2463738"/>
            <a:ext cx="1080120" cy="486054"/>
          </a:xfrm>
          <a:prstGeom prst="roundRect">
            <a:avLst/>
          </a:prstGeom>
          <a:solidFill>
            <a:srgbClr val="FFFFFF"/>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rPr>
              <a:t>Pronunciation dictionary</a:t>
            </a:r>
          </a:p>
        </p:txBody>
      </p:sp>
      <p:cxnSp>
        <p:nvCxnSpPr>
          <p:cNvPr id="57" name="Straight Arrow Connector 56"/>
          <p:cNvCxnSpPr>
            <a:stCxn id="39" idx="2"/>
            <a:endCxn id="9" idx="0"/>
          </p:cNvCxnSpPr>
          <p:nvPr/>
        </p:nvCxnSpPr>
        <p:spPr>
          <a:xfrm>
            <a:off x="4950042" y="2949792"/>
            <a:ext cx="0" cy="432048"/>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922151" y="3469150"/>
            <a:ext cx="1803699" cy="276999"/>
          </a:xfrm>
          <a:prstGeom prst="rect">
            <a:avLst/>
          </a:prstGeom>
          <a:noFill/>
        </p:spPr>
        <p:txBody>
          <a:bodyPr wrap="none" rtlCol="0">
            <a:spAutoFit/>
          </a:bodyPr>
          <a:lstStyle/>
          <a:p>
            <a:r>
              <a:rPr lang="en-US" sz="1200" i="1" dirty="0"/>
              <a:t>“Are you still following?”</a:t>
            </a:r>
          </a:p>
        </p:txBody>
      </p:sp>
      <p:sp>
        <p:nvSpPr>
          <p:cNvPr id="62" name="TextBox 61"/>
          <p:cNvSpPr txBox="1"/>
          <p:nvPr/>
        </p:nvSpPr>
        <p:spPr>
          <a:xfrm>
            <a:off x="6300193" y="3219822"/>
            <a:ext cx="795411" cy="248209"/>
          </a:xfrm>
          <a:prstGeom prst="rect">
            <a:avLst/>
          </a:prstGeom>
          <a:noFill/>
        </p:spPr>
        <p:txBody>
          <a:bodyPr wrap="none" rtlCol="0">
            <a:spAutoFit/>
          </a:bodyPr>
          <a:lstStyle/>
          <a:p>
            <a:r>
              <a:rPr lang="en-US" sz="1013" i="1" dirty="0"/>
              <a:t>output text</a:t>
            </a:r>
          </a:p>
        </p:txBody>
      </p:sp>
      <p:grpSp>
        <p:nvGrpSpPr>
          <p:cNvPr id="74" name="Group 73"/>
          <p:cNvGrpSpPr/>
          <p:nvPr/>
        </p:nvGrpSpPr>
        <p:grpSpPr>
          <a:xfrm>
            <a:off x="2843808" y="991947"/>
            <a:ext cx="4212468" cy="2119864"/>
            <a:chOff x="2267744" y="1322595"/>
            <a:chExt cx="5616624" cy="2826485"/>
          </a:xfrm>
        </p:grpSpPr>
        <p:sp>
          <p:nvSpPr>
            <p:cNvPr id="68" name="Rectangle 67"/>
            <p:cNvSpPr/>
            <p:nvPr/>
          </p:nvSpPr>
          <p:spPr>
            <a:xfrm>
              <a:off x="2339752" y="1628800"/>
              <a:ext cx="5544616" cy="2520280"/>
            </a:xfrm>
            <a:prstGeom prst="rect">
              <a:avLst/>
            </a:prstGeom>
            <a:noFill/>
            <a:ln w="19050" cmpd="sng">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0" name="TextBox 69"/>
            <p:cNvSpPr txBox="1"/>
            <p:nvPr/>
          </p:nvSpPr>
          <p:spPr>
            <a:xfrm>
              <a:off x="2267744" y="1322595"/>
              <a:ext cx="814753" cy="330945"/>
            </a:xfrm>
            <a:prstGeom prst="rect">
              <a:avLst/>
            </a:prstGeom>
            <a:noFill/>
          </p:spPr>
          <p:txBody>
            <a:bodyPr wrap="none" rtlCol="0">
              <a:spAutoFit/>
            </a:bodyPr>
            <a:lstStyle/>
            <a:p>
              <a:r>
                <a:rPr lang="en-US" sz="1013" i="1" dirty="0">
                  <a:solidFill>
                    <a:srgbClr val="009B3A"/>
                  </a:solidFill>
                </a:rPr>
                <a:t>training</a:t>
              </a:r>
            </a:p>
          </p:txBody>
        </p:sp>
      </p:grpSp>
      <p:grpSp>
        <p:nvGrpSpPr>
          <p:cNvPr id="73" name="Group 72"/>
          <p:cNvGrpSpPr/>
          <p:nvPr/>
        </p:nvGrpSpPr>
        <p:grpSpPr>
          <a:xfrm>
            <a:off x="1339021" y="2065405"/>
            <a:ext cx="6419333" cy="1964507"/>
            <a:chOff x="261361" y="2753874"/>
            <a:chExt cx="8559111" cy="2619342"/>
          </a:xfrm>
        </p:grpSpPr>
        <p:sp>
          <p:nvSpPr>
            <p:cNvPr id="71" name="Rectangle 70"/>
            <p:cNvSpPr/>
            <p:nvPr/>
          </p:nvSpPr>
          <p:spPr>
            <a:xfrm>
              <a:off x="323528" y="3068960"/>
              <a:ext cx="8496944" cy="2304256"/>
            </a:xfrm>
            <a:prstGeom prst="rect">
              <a:avLst/>
            </a:prstGeom>
            <a:no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2" name="TextBox 71"/>
            <p:cNvSpPr txBox="1"/>
            <p:nvPr/>
          </p:nvSpPr>
          <p:spPr>
            <a:xfrm>
              <a:off x="261361" y="2753874"/>
              <a:ext cx="1094745" cy="330945"/>
            </a:xfrm>
            <a:prstGeom prst="rect">
              <a:avLst/>
            </a:prstGeom>
            <a:noFill/>
          </p:spPr>
          <p:txBody>
            <a:bodyPr wrap="none" rtlCol="0">
              <a:spAutoFit/>
            </a:bodyPr>
            <a:lstStyle/>
            <a:p>
              <a:r>
                <a:rPr lang="en-US" sz="1013" i="1" dirty="0">
                  <a:solidFill>
                    <a:srgbClr val="0000FF"/>
                  </a:solidFill>
                </a:rPr>
                <a:t>recognition</a:t>
              </a:r>
            </a:p>
          </p:txBody>
        </p:sp>
      </p:grpSp>
    </p:spTree>
    <p:extLst>
      <p:ext uri="{BB962C8B-B14F-4D97-AF65-F5344CB8AC3E}">
        <p14:creationId xmlns:p14="http://schemas.microsoft.com/office/powerpoint/2010/main" val="3459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Speech Recognition (ASR)</a:t>
            </a:r>
          </a:p>
        </p:txBody>
      </p:sp>
      <p:pic>
        <p:nvPicPr>
          <p:cNvPr id="7" name="Picture 6" descr="Screen Shot 2015-03-05 at 17.09.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405918"/>
            <a:ext cx="972108" cy="353965"/>
          </a:xfrm>
          <a:prstGeom prst="rect">
            <a:avLst/>
          </a:prstGeom>
        </p:spPr>
      </p:pic>
      <p:sp>
        <p:nvSpPr>
          <p:cNvPr id="8" name="Rectangle 7"/>
          <p:cNvSpPr/>
          <p:nvPr/>
        </p:nvSpPr>
        <p:spPr>
          <a:xfrm>
            <a:off x="3059832" y="3381840"/>
            <a:ext cx="918102" cy="432048"/>
          </a:xfrm>
          <a:prstGeom prst="rect">
            <a:avLst/>
          </a:prstGeom>
          <a:solidFill>
            <a:schemeClr val="bg1"/>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schemeClr val="tx1"/>
                </a:solidFill>
              </a:rPr>
              <a:t>Feature </a:t>
            </a:r>
          </a:p>
          <a:p>
            <a:pPr algn="ctr"/>
            <a:r>
              <a:rPr lang="en-US" sz="1013" dirty="0">
                <a:solidFill>
                  <a:schemeClr val="tx1"/>
                </a:solidFill>
              </a:rPr>
              <a:t>extraction</a:t>
            </a:r>
          </a:p>
        </p:txBody>
      </p:sp>
      <p:sp>
        <p:nvSpPr>
          <p:cNvPr id="9" name="Rectangle 8"/>
          <p:cNvSpPr/>
          <p:nvPr/>
        </p:nvSpPr>
        <p:spPr>
          <a:xfrm>
            <a:off x="4463988" y="3381840"/>
            <a:ext cx="972108" cy="432048"/>
          </a:xfrm>
          <a:prstGeom prst="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schemeClr val="tx1"/>
                </a:solidFill>
              </a:rPr>
              <a:t>Decoder</a:t>
            </a:r>
          </a:p>
        </p:txBody>
      </p:sp>
      <p:sp>
        <p:nvSpPr>
          <p:cNvPr id="10" name="Rounded Rectangle 9"/>
          <p:cNvSpPr/>
          <p:nvPr/>
        </p:nvSpPr>
        <p:spPr>
          <a:xfrm>
            <a:off x="3113838" y="2463738"/>
            <a:ext cx="1134126" cy="486054"/>
          </a:xfrm>
          <a:prstGeom prst="roundRect">
            <a:avLst/>
          </a:prstGeom>
          <a:solidFill>
            <a:srgbClr val="07FF6E"/>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rgbClr val="000000"/>
                </a:solidFill>
              </a:rPr>
              <a:t>Acoustic model</a:t>
            </a:r>
          </a:p>
        </p:txBody>
      </p:sp>
      <p:sp>
        <p:nvSpPr>
          <p:cNvPr id="11" name="Rounded Rectangle 10"/>
          <p:cNvSpPr/>
          <p:nvPr/>
        </p:nvSpPr>
        <p:spPr>
          <a:xfrm>
            <a:off x="5598114" y="2463738"/>
            <a:ext cx="1134126" cy="486054"/>
          </a:xfrm>
          <a:prstGeom prst="roundRect">
            <a:avLst/>
          </a:prstGeom>
          <a:solidFill>
            <a:srgbClr val="FFFFFF"/>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rgbClr val="000000"/>
                </a:solidFill>
              </a:rPr>
              <a:t>Language</a:t>
            </a:r>
            <a:br>
              <a:rPr lang="en-US" sz="1125" dirty="0">
                <a:solidFill>
                  <a:srgbClr val="000000"/>
                </a:solidFill>
              </a:rPr>
            </a:br>
            <a:r>
              <a:rPr lang="en-US" sz="1125" dirty="0">
                <a:solidFill>
                  <a:srgbClr val="000000"/>
                </a:solidFill>
              </a:rPr>
              <a:t>model</a:t>
            </a:r>
          </a:p>
        </p:txBody>
      </p:sp>
      <p:sp>
        <p:nvSpPr>
          <p:cNvPr id="13" name="Can 12"/>
          <p:cNvSpPr/>
          <p:nvPr/>
        </p:nvSpPr>
        <p:spPr>
          <a:xfrm>
            <a:off x="3275856" y="1383618"/>
            <a:ext cx="810090" cy="702078"/>
          </a:xfrm>
          <a:prstGeom prst="can">
            <a:avLst/>
          </a:prstGeom>
          <a:solidFill>
            <a:schemeClr val="tx2">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5" b="1" dirty="0">
              <a:solidFill>
                <a:srgbClr val="000000"/>
              </a:solidFill>
            </a:endParaRPr>
          </a:p>
          <a:p>
            <a:pPr algn="ctr"/>
            <a:r>
              <a:rPr lang="en-US" sz="1125" b="1" dirty="0">
                <a:solidFill>
                  <a:srgbClr val="000000"/>
                </a:solidFill>
              </a:rPr>
              <a:t>speech data + labels</a:t>
            </a:r>
          </a:p>
        </p:txBody>
      </p:sp>
      <p:sp>
        <p:nvSpPr>
          <p:cNvPr id="14" name="Can 13"/>
          <p:cNvSpPr/>
          <p:nvPr/>
        </p:nvSpPr>
        <p:spPr>
          <a:xfrm>
            <a:off x="5760132" y="1383618"/>
            <a:ext cx="864096" cy="702078"/>
          </a:xfrm>
          <a:prstGeom prst="can">
            <a:avLst/>
          </a:prstGeom>
          <a:solidFill>
            <a:schemeClr val="accent6">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b="1" dirty="0">
                <a:solidFill>
                  <a:srgbClr val="000000"/>
                </a:solidFill>
              </a:rPr>
              <a:t>text data</a:t>
            </a:r>
          </a:p>
        </p:txBody>
      </p:sp>
      <p:cxnSp>
        <p:nvCxnSpPr>
          <p:cNvPr id="16" name="Straight Arrow Connector 15"/>
          <p:cNvCxnSpPr>
            <a:stCxn id="13" idx="3"/>
            <a:endCxn id="10" idx="0"/>
          </p:cNvCxnSpPr>
          <p:nvPr/>
        </p:nvCxnSpPr>
        <p:spPr>
          <a:xfrm>
            <a:off x="3680901" y="2085696"/>
            <a:ext cx="0" cy="378042"/>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92180" y="2085696"/>
            <a:ext cx="0" cy="378042"/>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2519772" y="3582900"/>
            <a:ext cx="540060" cy="14964"/>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9" idx="1"/>
          </p:cNvCxnSpPr>
          <p:nvPr/>
        </p:nvCxnSpPr>
        <p:spPr>
          <a:xfrm>
            <a:off x="3977934" y="3597864"/>
            <a:ext cx="486054"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439652" y="3111810"/>
            <a:ext cx="1047082" cy="248209"/>
          </a:xfrm>
          <a:prstGeom prst="rect">
            <a:avLst/>
          </a:prstGeom>
          <a:noFill/>
        </p:spPr>
        <p:txBody>
          <a:bodyPr wrap="none" rtlCol="0">
            <a:spAutoFit/>
          </a:bodyPr>
          <a:lstStyle/>
          <a:p>
            <a:r>
              <a:rPr lang="en-US" sz="1013" i="1" dirty="0"/>
              <a:t>input utterance</a:t>
            </a:r>
          </a:p>
        </p:txBody>
      </p:sp>
      <p:cxnSp>
        <p:nvCxnSpPr>
          <p:cNvPr id="30" name="Straight Arrow Connector 29"/>
          <p:cNvCxnSpPr/>
          <p:nvPr/>
        </p:nvCxnSpPr>
        <p:spPr>
          <a:xfrm>
            <a:off x="4031940" y="2949792"/>
            <a:ext cx="587778" cy="42576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274078" y="2949792"/>
            <a:ext cx="540060" cy="42576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436096" y="3597864"/>
            <a:ext cx="486054"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4409982" y="2463738"/>
            <a:ext cx="1080120" cy="486054"/>
          </a:xfrm>
          <a:prstGeom prst="roundRect">
            <a:avLst/>
          </a:prstGeom>
          <a:solidFill>
            <a:srgbClr val="FFFFFF"/>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rPr>
              <a:t>Pronunciation dictionary</a:t>
            </a:r>
          </a:p>
        </p:txBody>
      </p:sp>
      <p:cxnSp>
        <p:nvCxnSpPr>
          <p:cNvPr id="57" name="Straight Arrow Connector 56"/>
          <p:cNvCxnSpPr>
            <a:stCxn id="39" idx="2"/>
            <a:endCxn id="9" idx="0"/>
          </p:cNvCxnSpPr>
          <p:nvPr/>
        </p:nvCxnSpPr>
        <p:spPr>
          <a:xfrm>
            <a:off x="4950042" y="2949792"/>
            <a:ext cx="0" cy="432048"/>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922151" y="3469150"/>
            <a:ext cx="1803699" cy="276999"/>
          </a:xfrm>
          <a:prstGeom prst="rect">
            <a:avLst/>
          </a:prstGeom>
          <a:noFill/>
        </p:spPr>
        <p:txBody>
          <a:bodyPr wrap="none" rtlCol="0">
            <a:spAutoFit/>
          </a:bodyPr>
          <a:lstStyle/>
          <a:p>
            <a:r>
              <a:rPr lang="en-US" sz="1200" i="1" dirty="0"/>
              <a:t>“Are you still following?”</a:t>
            </a:r>
          </a:p>
        </p:txBody>
      </p:sp>
      <p:sp>
        <p:nvSpPr>
          <p:cNvPr id="62" name="TextBox 61"/>
          <p:cNvSpPr txBox="1"/>
          <p:nvPr/>
        </p:nvSpPr>
        <p:spPr>
          <a:xfrm>
            <a:off x="6300193" y="3219822"/>
            <a:ext cx="795411" cy="248209"/>
          </a:xfrm>
          <a:prstGeom prst="rect">
            <a:avLst/>
          </a:prstGeom>
          <a:noFill/>
        </p:spPr>
        <p:txBody>
          <a:bodyPr wrap="none" rtlCol="0">
            <a:spAutoFit/>
          </a:bodyPr>
          <a:lstStyle/>
          <a:p>
            <a:r>
              <a:rPr lang="en-US" sz="1013" i="1" dirty="0"/>
              <a:t>output text</a:t>
            </a:r>
          </a:p>
        </p:txBody>
      </p:sp>
      <p:grpSp>
        <p:nvGrpSpPr>
          <p:cNvPr id="74" name="Group 73"/>
          <p:cNvGrpSpPr/>
          <p:nvPr/>
        </p:nvGrpSpPr>
        <p:grpSpPr>
          <a:xfrm>
            <a:off x="2843808" y="991947"/>
            <a:ext cx="4212468" cy="2119864"/>
            <a:chOff x="2267744" y="1322595"/>
            <a:chExt cx="5616624" cy="2826485"/>
          </a:xfrm>
        </p:grpSpPr>
        <p:sp>
          <p:nvSpPr>
            <p:cNvPr id="68" name="Rectangle 67"/>
            <p:cNvSpPr/>
            <p:nvPr/>
          </p:nvSpPr>
          <p:spPr>
            <a:xfrm>
              <a:off x="2339752" y="1628800"/>
              <a:ext cx="5544616" cy="2520280"/>
            </a:xfrm>
            <a:prstGeom prst="rect">
              <a:avLst/>
            </a:prstGeom>
            <a:noFill/>
            <a:ln w="19050" cmpd="sng">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0" name="TextBox 69"/>
            <p:cNvSpPr txBox="1"/>
            <p:nvPr/>
          </p:nvSpPr>
          <p:spPr>
            <a:xfrm>
              <a:off x="2267744" y="1322595"/>
              <a:ext cx="814753" cy="330945"/>
            </a:xfrm>
            <a:prstGeom prst="rect">
              <a:avLst/>
            </a:prstGeom>
            <a:noFill/>
          </p:spPr>
          <p:txBody>
            <a:bodyPr wrap="none" rtlCol="0">
              <a:spAutoFit/>
            </a:bodyPr>
            <a:lstStyle/>
            <a:p>
              <a:r>
                <a:rPr lang="en-US" sz="1013" i="1" dirty="0">
                  <a:solidFill>
                    <a:srgbClr val="009B3A"/>
                  </a:solidFill>
                </a:rPr>
                <a:t>training</a:t>
              </a:r>
            </a:p>
          </p:txBody>
        </p:sp>
      </p:grpSp>
      <p:grpSp>
        <p:nvGrpSpPr>
          <p:cNvPr id="73" name="Group 72"/>
          <p:cNvGrpSpPr/>
          <p:nvPr/>
        </p:nvGrpSpPr>
        <p:grpSpPr>
          <a:xfrm>
            <a:off x="1339021" y="2065405"/>
            <a:ext cx="6419333" cy="1964507"/>
            <a:chOff x="261361" y="2753874"/>
            <a:chExt cx="8559111" cy="2619342"/>
          </a:xfrm>
        </p:grpSpPr>
        <p:sp>
          <p:nvSpPr>
            <p:cNvPr id="71" name="Rectangle 70"/>
            <p:cNvSpPr/>
            <p:nvPr/>
          </p:nvSpPr>
          <p:spPr>
            <a:xfrm>
              <a:off x="323528" y="3068960"/>
              <a:ext cx="8496944" cy="2304256"/>
            </a:xfrm>
            <a:prstGeom prst="rect">
              <a:avLst/>
            </a:prstGeom>
            <a:no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2" name="TextBox 71"/>
            <p:cNvSpPr txBox="1"/>
            <p:nvPr/>
          </p:nvSpPr>
          <p:spPr>
            <a:xfrm>
              <a:off x="261361" y="2753874"/>
              <a:ext cx="1094745" cy="330945"/>
            </a:xfrm>
            <a:prstGeom prst="rect">
              <a:avLst/>
            </a:prstGeom>
            <a:noFill/>
          </p:spPr>
          <p:txBody>
            <a:bodyPr wrap="none" rtlCol="0">
              <a:spAutoFit/>
            </a:bodyPr>
            <a:lstStyle/>
            <a:p>
              <a:r>
                <a:rPr lang="en-US" sz="1013" i="1" dirty="0">
                  <a:solidFill>
                    <a:srgbClr val="0000FF"/>
                  </a:solidFill>
                </a:rPr>
                <a:t>recognition</a:t>
              </a:r>
            </a:p>
          </p:txBody>
        </p:sp>
      </p:grpSp>
      <p:sp>
        <p:nvSpPr>
          <p:cNvPr id="75" name="TextBox 74"/>
          <p:cNvSpPr txBox="1"/>
          <p:nvPr/>
        </p:nvSpPr>
        <p:spPr>
          <a:xfrm>
            <a:off x="1385646" y="4112920"/>
            <a:ext cx="6426714" cy="253916"/>
          </a:xfrm>
          <a:prstGeom prst="rect">
            <a:avLst/>
          </a:prstGeom>
          <a:solidFill>
            <a:srgbClr val="07FF6E"/>
          </a:solidFill>
        </p:spPr>
        <p:txBody>
          <a:bodyPr wrap="square" rtlCol="0">
            <a:spAutoFit/>
          </a:bodyPr>
          <a:lstStyle/>
          <a:p>
            <a:r>
              <a:rPr lang="en-US" sz="1050" b="1" dirty="0"/>
              <a:t>Acoustic model</a:t>
            </a:r>
            <a:r>
              <a:rPr lang="en-US" sz="1050" dirty="0"/>
              <a:t>: how words or sub-word units sound, </a:t>
            </a:r>
            <a:r>
              <a:rPr lang="en-US" sz="1050" i="1" dirty="0"/>
              <a:t>P</a:t>
            </a:r>
            <a:r>
              <a:rPr lang="en-US" sz="1050" dirty="0"/>
              <a:t>(</a:t>
            </a:r>
            <a:r>
              <a:rPr lang="en-US" sz="1050" b="1" dirty="0"/>
              <a:t>x</a:t>
            </a:r>
            <a:r>
              <a:rPr lang="en-US" sz="1050" dirty="0"/>
              <a:t> | </a:t>
            </a:r>
            <a:r>
              <a:rPr lang="en-US" sz="1050" b="1" dirty="0"/>
              <a:t>s</a:t>
            </a:r>
            <a:r>
              <a:rPr lang="en-US" sz="1050" dirty="0"/>
              <a:t>)</a:t>
            </a:r>
          </a:p>
        </p:txBody>
      </p:sp>
    </p:spTree>
    <p:extLst>
      <p:ext uri="{BB962C8B-B14F-4D97-AF65-F5344CB8AC3E}">
        <p14:creationId xmlns:p14="http://schemas.microsoft.com/office/powerpoint/2010/main" val="2365833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Speech Recognition (ASR)</a:t>
            </a:r>
          </a:p>
        </p:txBody>
      </p:sp>
      <p:pic>
        <p:nvPicPr>
          <p:cNvPr id="7" name="Picture 6" descr="Screen Shot 2015-03-05 at 17.09.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405918"/>
            <a:ext cx="972108" cy="353965"/>
          </a:xfrm>
          <a:prstGeom prst="rect">
            <a:avLst/>
          </a:prstGeom>
        </p:spPr>
      </p:pic>
      <p:sp>
        <p:nvSpPr>
          <p:cNvPr id="8" name="Rectangle 7"/>
          <p:cNvSpPr/>
          <p:nvPr/>
        </p:nvSpPr>
        <p:spPr>
          <a:xfrm>
            <a:off x="3059832" y="3381840"/>
            <a:ext cx="918102" cy="432048"/>
          </a:xfrm>
          <a:prstGeom prst="rect">
            <a:avLst/>
          </a:prstGeom>
          <a:solidFill>
            <a:schemeClr val="bg1"/>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schemeClr val="tx1"/>
                </a:solidFill>
              </a:rPr>
              <a:t>Feature </a:t>
            </a:r>
          </a:p>
          <a:p>
            <a:pPr algn="ctr"/>
            <a:r>
              <a:rPr lang="en-US" sz="1013" dirty="0">
                <a:solidFill>
                  <a:schemeClr val="tx1"/>
                </a:solidFill>
              </a:rPr>
              <a:t>extraction</a:t>
            </a:r>
          </a:p>
        </p:txBody>
      </p:sp>
      <p:sp>
        <p:nvSpPr>
          <p:cNvPr id="9" name="Rectangle 8"/>
          <p:cNvSpPr/>
          <p:nvPr/>
        </p:nvSpPr>
        <p:spPr>
          <a:xfrm>
            <a:off x="4463988" y="3381840"/>
            <a:ext cx="972108" cy="432048"/>
          </a:xfrm>
          <a:prstGeom prst="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schemeClr val="tx1"/>
                </a:solidFill>
              </a:rPr>
              <a:t>Decoder</a:t>
            </a:r>
          </a:p>
        </p:txBody>
      </p:sp>
      <p:sp>
        <p:nvSpPr>
          <p:cNvPr id="10" name="Rounded Rectangle 9"/>
          <p:cNvSpPr/>
          <p:nvPr/>
        </p:nvSpPr>
        <p:spPr>
          <a:xfrm>
            <a:off x="3113838" y="2463738"/>
            <a:ext cx="1134126" cy="486054"/>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rgbClr val="000000"/>
                </a:solidFill>
              </a:rPr>
              <a:t>Acoustic model</a:t>
            </a:r>
          </a:p>
        </p:txBody>
      </p:sp>
      <p:sp>
        <p:nvSpPr>
          <p:cNvPr id="11" name="Rounded Rectangle 10"/>
          <p:cNvSpPr/>
          <p:nvPr/>
        </p:nvSpPr>
        <p:spPr>
          <a:xfrm>
            <a:off x="5598114" y="2463738"/>
            <a:ext cx="1134126" cy="486054"/>
          </a:xfrm>
          <a:prstGeom prst="roundRect">
            <a:avLst/>
          </a:prstGeom>
          <a:solidFill>
            <a:srgbClr val="07FF6E"/>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rgbClr val="000000"/>
                </a:solidFill>
              </a:rPr>
              <a:t>Language</a:t>
            </a:r>
            <a:br>
              <a:rPr lang="en-US" sz="1125" dirty="0">
                <a:solidFill>
                  <a:srgbClr val="000000"/>
                </a:solidFill>
              </a:rPr>
            </a:br>
            <a:r>
              <a:rPr lang="en-US" sz="1125" dirty="0">
                <a:solidFill>
                  <a:srgbClr val="000000"/>
                </a:solidFill>
              </a:rPr>
              <a:t>model</a:t>
            </a:r>
          </a:p>
        </p:txBody>
      </p:sp>
      <p:sp>
        <p:nvSpPr>
          <p:cNvPr id="13" name="Can 12"/>
          <p:cNvSpPr/>
          <p:nvPr/>
        </p:nvSpPr>
        <p:spPr>
          <a:xfrm>
            <a:off x="3275856" y="1383618"/>
            <a:ext cx="810090" cy="702078"/>
          </a:xfrm>
          <a:prstGeom prst="can">
            <a:avLst/>
          </a:prstGeom>
          <a:solidFill>
            <a:schemeClr val="tx2">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5" b="1" dirty="0">
              <a:solidFill>
                <a:srgbClr val="000000"/>
              </a:solidFill>
            </a:endParaRPr>
          </a:p>
          <a:p>
            <a:pPr algn="ctr"/>
            <a:r>
              <a:rPr lang="en-US" sz="1125" b="1" dirty="0">
                <a:solidFill>
                  <a:srgbClr val="000000"/>
                </a:solidFill>
              </a:rPr>
              <a:t>speech data + labels</a:t>
            </a:r>
          </a:p>
        </p:txBody>
      </p:sp>
      <p:sp>
        <p:nvSpPr>
          <p:cNvPr id="14" name="Can 13"/>
          <p:cNvSpPr/>
          <p:nvPr/>
        </p:nvSpPr>
        <p:spPr>
          <a:xfrm>
            <a:off x="5760132" y="1383618"/>
            <a:ext cx="864096" cy="702078"/>
          </a:xfrm>
          <a:prstGeom prst="can">
            <a:avLst/>
          </a:prstGeom>
          <a:solidFill>
            <a:schemeClr val="accent6">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b="1" dirty="0">
                <a:solidFill>
                  <a:srgbClr val="000000"/>
                </a:solidFill>
              </a:rPr>
              <a:t>text data</a:t>
            </a:r>
          </a:p>
        </p:txBody>
      </p:sp>
      <p:cxnSp>
        <p:nvCxnSpPr>
          <p:cNvPr id="16" name="Straight Arrow Connector 15"/>
          <p:cNvCxnSpPr>
            <a:stCxn id="13" idx="3"/>
            <a:endCxn id="10" idx="0"/>
          </p:cNvCxnSpPr>
          <p:nvPr/>
        </p:nvCxnSpPr>
        <p:spPr>
          <a:xfrm>
            <a:off x="3680901" y="2085696"/>
            <a:ext cx="0" cy="378042"/>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92180" y="2085696"/>
            <a:ext cx="0" cy="378042"/>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2519772" y="3582900"/>
            <a:ext cx="540060" cy="14964"/>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9" idx="1"/>
          </p:cNvCxnSpPr>
          <p:nvPr/>
        </p:nvCxnSpPr>
        <p:spPr>
          <a:xfrm>
            <a:off x="3977934" y="3597864"/>
            <a:ext cx="486054"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439652" y="3111810"/>
            <a:ext cx="1047082" cy="248209"/>
          </a:xfrm>
          <a:prstGeom prst="rect">
            <a:avLst/>
          </a:prstGeom>
          <a:noFill/>
        </p:spPr>
        <p:txBody>
          <a:bodyPr wrap="none" rtlCol="0">
            <a:spAutoFit/>
          </a:bodyPr>
          <a:lstStyle/>
          <a:p>
            <a:r>
              <a:rPr lang="en-US" sz="1013" i="1" dirty="0"/>
              <a:t>input utterance</a:t>
            </a:r>
          </a:p>
        </p:txBody>
      </p:sp>
      <p:cxnSp>
        <p:nvCxnSpPr>
          <p:cNvPr id="30" name="Straight Arrow Connector 29"/>
          <p:cNvCxnSpPr/>
          <p:nvPr/>
        </p:nvCxnSpPr>
        <p:spPr>
          <a:xfrm>
            <a:off x="4031940" y="2949792"/>
            <a:ext cx="587778" cy="42576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274078" y="2949792"/>
            <a:ext cx="540060" cy="42576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436096" y="3597864"/>
            <a:ext cx="486054"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4409982" y="2463738"/>
            <a:ext cx="1080120" cy="486054"/>
          </a:xfrm>
          <a:prstGeom prst="roundRect">
            <a:avLst/>
          </a:prstGeom>
          <a:solidFill>
            <a:srgbClr val="FFFFFF"/>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rPr>
              <a:t>Pronunciation dictionary</a:t>
            </a:r>
          </a:p>
        </p:txBody>
      </p:sp>
      <p:cxnSp>
        <p:nvCxnSpPr>
          <p:cNvPr id="57" name="Straight Arrow Connector 56"/>
          <p:cNvCxnSpPr>
            <a:stCxn id="39" idx="2"/>
            <a:endCxn id="9" idx="0"/>
          </p:cNvCxnSpPr>
          <p:nvPr/>
        </p:nvCxnSpPr>
        <p:spPr>
          <a:xfrm>
            <a:off x="4950042" y="2949792"/>
            <a:ext cx="0" cy="432048"/>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922151" y="3469150"/>
            <a:ext cx="1803699" cy="276999"/>
          </a:xfrm>
          <a:prstGeom prst="rect">
            <a:avLst/>
          </a:prstGeom>
          <a:noFill/>
        </p:spPr>
        <p:txBody>
          <a:bodyPr wrap="none" rtlCol="0">
            <a:spAutoFit/>
          </a:bodyPr>
          <a:lstStyle/>
          <a:p>
            <a:r>
              <a:rPr lang="en-US" sz="1200" i="1" dirty="0"/>
              <a:t>“Are you still following?”</a:t>
            </a:r>
          </a:p>
        </p:txBody>
      </p:sp>
      <p:sp>
        <p:nvSpPr>
          <p:cNvPr id="62" name="TextBox 61"/>
          <p:cNvSpPr txBox="1"/>
          <p:nvPr/>
        </p:nvSpPr>
        <p:spPr>
          <a:xfrm>
            <a:off x="6300193" y="3219822"/>
            <a:ext cx="795411" cy="248209"/>
          </a:xfrm>
          <a:prstGeom prst="rect">
            <a:avLst/>
          </a:prstGeom>
          <a:noFill/>
        </p:spPr>
        <p:txBody>
          <a:bodyPr wrap="none" rtlCol="0">
            <a:spAutoFit/>
          </a:bodyPr>
          <a:lstStyle/>
          <a:p>
            <a:r>
              <a:rPr lang="en-US" sz="1013" i="1" dirty="0"/>
              <a:t>output text</a:t>
            </a:r>
          </a:p>
        </p:txBody>
      </p:sp>
      <p:grpSp>
        <p:nvGrpSpPr>
          <p:cNvPr id="74" name="Group 73"/>
          <p:cNvGrpSpPr/>
          <p:nvPr/>
        </p:nvGrpSpPr>
        <p:grpSpPr>
          <a:xfrm>
            <a:off x="2843808" y="991947"/>
            <a:ext cx="4212468" cy="2119864"/>
            <a:chOff x="2267744" y="1322595"/>
            <a:chExt cx="5616624" cy="2826485"/>
          </a:xfrm>
        </p:grpSpPr>
        <p:sp>
          <p:nvSpPr>
            <p:cNvPr id="68" name="Rectangle 67"/>
            <p:cNvSpPr/>
            <p:nvPr/>
          </p:nvSpPr>
          <p:spPr>
            <a:xfrm>
              <a:off x="2339752" y="1628800"/>
              <a:ext cx="5544616" cy="2520280"/>
            </a:xfrm>
            <a:prstGeom prst="rect">
              <a:avLst/>
            </a:prstGeom>
            <a:noFill/>
            <a:ln w="19050" cmpd="sng">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0" name="TextBox 69"/>
            <p:cNvSpPr txBox="1"/>
            <p:nvPr/>
          </p:nvSpPr>
          <p:spPr>
            <a:xfrm>
              <a:off x="2267744" y="1322595"/>
              <a:ext cx="814753" cy="330945"/>
            </a:xfrm>
            <a:prstGeom prst="rect">
              <a:avLst/>
            </a:prstGeom>
            <a:noFill/>
          </p:spPr>
          <p:txBody>
            <a:bodyPr wrap="none" rtlCol="0">
              <a:spAutoFit/>
            </a:bodyPr>
            <a:lstStyle/>
            <a:p>
              <a:r>
                <a:rPr lang="en-US" sz="1013" i="1" dirty="0">
                  <a:solidFill>
                    <a:srgbClr val="009B3A"/>
                  </a:solidFill>
                </a:rPr>
                <a:t>training</a:t>
              </a:r>
            </a:p>
          </p:txBody>
        </p:sp>
      </p:grpSp>
      <p:grpSp>
        <p:nvGrpSpPr>
          <p:cNvPr id="73" name="Group 72"/>
          <p:cNvGrpSpPr/>
          <p:nvPr/>
        </p:nvGrpSpPr>
        <p:grpSpPr>
          <a:xfrm>
            <a:off x="1339021" y="2065405"/>
            <a:ext cx="6419333" cy="1964507"/>
            <a:chOff x="261361" y="2753874"/>
            <a:chExt cx="8559111" cy="2619342"/>
          </a:xfrm>
        </p:grpSpPr>
        <p:sp>
          <p:nvSpPr>
            <p:cNvPr id="71" name="Rectangle 70"/>
            <p:cNvSpPr/>
            <p:nvPr/>
          </p:nvSpPr>
          <p:spPr>
            <a:xfrm>
              <a:off x="323528" y="3068960"/>
              <a:ext cx="8496944" cy="2304256"/>
            </a:xfrm>
            <a:prstGeom prst="rect">
              <a:avLst/>
            </a:prstGeom>
            <a:no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2" name="TextBox 71"/>
            <p:cNvSpPr txBox="1"/>
            <p:nvPr/>
          </p:nvSpPr>
          <p:spPr>
            <a:xfrm>
              <a:off x="261361" y="2753874"/>
              <a:ext cx="1094745" cy="330945"/>
            </a:xfrm>
            <a:prstGeom prst="rect">
              <a:avLst/>
            </a:prstGeom>
            <a:noFill/>
          </p:spPr>
          <p:txBody>
            <a:bodyPr wrap="none" rtlCol="0">
              <a:spAutoFit/>
            </a:bodyPr>
            <a:lstStyle/>
            <a:p>
              <a:r>
                <a:rPr lang="en-US" sz="1013" i="1" dirty="0">
                  <a:solidFill>
                    <a:srgbClr val="0000FF"/>
                  </a:solidFill>
                </a:rPr>
                <a:t>recognition</a:t>
              </a:r>
            </a:p>
          </p:txBody>
        </p:sp>
      </p:grpSp>
      <p:sp>
        <p:nvSpPr>
          <p:cNvPr id="3" name="TextBox 2"/>
          <p:cNvSpPr txBox="1"/>
          <p:nvPr/>
        </p:nvSpPr>
        <p:spPr>
          <a:xfrm>
            <a:off x="1754842" y="4598895"/>
            <a:ext cx="184731" cy="248209"/>
          </a:xfrm>
          <a:prstGeom prst="rect">
            <a:avLst/>
          </a:prstGeom>
          <a:noFill/>
        </p:spPr>
        <p:txBody>
          <a:bodyPr wrap="none" rtlCol="0">
            <a:spAutoFit/>
          </a:bodyPr>
          <a:lstStyle/>
          <a:p>
            <a:endParaRPr lang="en-US" sz="1013" dirty="0"/>
          </a:p>
        </p:txBody>
      </p:sp>
      <p:sp>
        <p:nvSpPr>
          <p:cNvPr id="4" name="TextBox 3"/>
          <p:cNvSpPr txBox="1"/>
          <p:nvPr/>
        </p:nvSpPr>
        <p:spPr>
          <a:xfrm>
            <a:off x="1388818" y="4348244"/>
            <a:ext cx="5524269" cy="253916"/>
          </a:xfrm>
          <a:prstGeom prst="rect">
            <a:avLst/>
          </a:prstGeom>
          <a:solidFill>
            <a:srgbClr val="07FF6E"/>
          </a:solidFill>
        </p:spPr>
        <p:txBody>
          <a:bodyPr wrap="none" rtlCol="0">
            <a:spAutoFit/>
          </a:bodyPr>
          <a:lstStyle/>
          <a:p>
            <a:r>
              <a:rPr lang="en-US" sz="1050" b="1" dirty="0">
                <a:sym typeface="Wingdings"/>
              </a:rPr>
              <a:t>Language model: </a:t>
            </a:r>
            <a:r>
              <a:rPr lang="en-US" sz="1050" dirty="0">
                <a:sym typeface="Wingdings"/>
              </a:rPr>
              <a:t>probability of each word given the preceding words  P(</a:t>
            </a:r>
            <a:r>
              <a:rPr lang="en-US" sz="1050" i="1" dirty="0">
                <a:sym typeface="Wingdings"/>
              </a:rPr>
              <a:t>w </a:t>
            </a:r>
            <a:r>
              <a:rPr lang="en-US" sz="1050" dirty="0">
                <a:sym typeface="Wingdings"/>
              </a:rPr>
              <a:t>| </a:t>
            </a:r>
            <a:r>
              <a:rPr lang="en-US" sz="1050" i="1" dirty="0">
                <a:sym typeface="Wingdings"/>
              </a:rPr>
              <a:t>w</a:t>
            </a:r>
            <a:r>
              <a:rPr lang="en-US" sz="1050" i="1" baseline="-25000" dirty="0">
                <a:sym typeface="Wingdings"/>
              </a:rPr>
              <a:t>t</a:t>
            </a:r>
            <a:r>
              <a:rPr lang="en-US" sz="1050" baseline="-25000" dirty="0">
                <a:sym typeface="Wingdings"/>
              </a:rPr>
              <a:t>-1</a:t>
            </a:r>
            <a:r>
              <a:rPr lang="en-US" sz="1050" dirty="0">
                <a:sym typeface="Wingdings"/>
              </a:rPr>
              <a:t>, …, </a:t>
            </a:r>
            <a:r>
              <a:rPr lang="en-US" sz="1050" i="1" dirty="0" err="1">
                <a:sym typeface="Wingdings"/>
              </a:rPr>
              <a:t>w</a:t>
            </a:r>
            <a:r>
              <a:rPr lang="en-US" sz="1050" i="1" baseline="-25000" dirty="0" err="1">
                <a:sym typeface="Wingdings"/>
              </a:rPr>
              <a:t>t</a:t>
            </a:r>
            <a:r>
              <a:rPr lang="en-US" sz="1050" baseline="-25000" dirty="0">
                <a:sym typeface="Wingdings"/>
              </a:rPr>
              <a:t>-</a:t>
            </a:r>
            <a:r>
              <a:rPr lang="en-US" sz="1050" i="1" baseline="-25000" dirty="0">
                <a:sym typeface="Wingdings"/>
              </a:rPr>
              <a:t>n</a:t>
            </a:r>
            <a:r>
              <a:rPr lang="en-US" sz="1050" dirty="0">
                <a:sym typeface="Wingdings"/>
              </a:rPr>
              <a:t>)</a:t>
            </a:r>
            <a:endParaRPr lang="en-US" sz="1013" dirty="0"/>
          </a:p>
        </p:txBody>
      </p:sp>
      <p:sp>
        <p:nvSpPr>
          <p:cNvPr id="33" name="TextBox 32"/>
          <p:cNvSpPr txBox="1"/>
          <p:nvPr/>
        </p:nvSpPr>
        <p:spPr>
          <a:xfrm>
            <a:off x="1385646" y="4112920"/>
            <a:ext cx="6426714" cy="253916"/>
          </a:xfrm>
          <a:prstGeom prst="rect">
            <a:avLst/>
          </a:prstGeom>
          <a:noFill/>
        </p:spPr>
        <p:txBody>
          <a:bodyPr wrap="square" rtlCol="0">
            <a:spAutoFit/>
          </a:bodyPr>
          <a:lstStyle/>
          <a:p>
            <a:r>
              <a:rPr lang="en-US" sz="1050" b="1" dirty="0"/>
              <a:t>Acoustic model</a:t>
            </a:r>
            <a:r>
              <a:rPr lang="en-US" sz="1050" dirty="0"/>
              <a:t>: how words or sub-word units sound, </a:t>
            </a:r>
            <a:r>
              <a:rPr lang="en-US" sz="1050" i="1" dirty="0"/>
              <a:t>P</a:t>
            </a:r>
            <a:r>
              <a:rPr lang="en-US" sz="1050" dirty="0"/>
              <a:t>(</a:t>
            </a:r>
            <a:r>
              <a:rPr lang="en-US" sz="1050" b="1" dirty="0"/>
              <a:t>x</a:t>
            </a:r>
            <a:r>
              <a:rPr lang="en-US" sz="1050" dirty="0"/>
              <a:t> | </a:t>
            </a:r>
            <a:r>
              <a:rPr lang="en-US" sz="1050" b="1" dirty="0"/>
              <a:t>s</a:t>
            </a:r>
            <a:r>
              <a:rPr lang="en-US" sz="1050" dirty="0"/>
              <a:t>)</a:t>
            </a:r>
          </a:p>
        </p:txBody>
      </p:sp>
    </p:spTree>
    <p:extLst>
      <p:ext uri="{BB962C8B-B14F-4D97-AF65-F5344CB8AC3E}">
        <p14:creationId xmlns:p14="http://schemas.microsoft.com/office/powerpoint/2010/main" val="2039952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Speech Recognition (ASR)</a:t>
            </a:r>
          </a:p>
        </p:txBody>
      </p:sp>
      <p:pic>
        <p:nvPicPr>
          <p:cNvPr id="7" name="Picture 6" descr="Screen Shot 2015-03-05 at 17.09.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405918"/>
            <a:ext cx="972108" cy="353965"/>
          </a:xfrm>
          <a:prstGeom prst="rect">
            <a:avLst/>
          </a:prstGeom>
        </p:spPr>
      </p:pic>
      <p:sp>
        <p:nvSpPr>
          <p:cNvPr id="8" name="Rectangle 7"/>
          <p:cNvSpPr/>
          <p:nvPr/>
        </p:nvSpPr>
        <p:spPr>
          <a:xfrm>
            <a:off x="3059832" y="3381840"/>
            <a:ext cx="918102" cy="432048"/>
          </a:xfrm>
          <a:prstGeom prst="rect">
            <a:avLst/>
          </a:prstGeom>
          <a:solidFill>
            <a:schemeClr val="bg1"/>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schemeClr val="tx1"/>
                </a:solidFill>
              </a:rPr>
              <a:t>Feature </a:t>
            </a:r>
          </a:p>
          <a:p>
            <a:pPr algn="ctr"/>
            <a:r>
              <a:rPr lang="en-US" sz="1013" dirty="0">
                <a:solidFill>
                  <a:schemeClr val="tx1"/>
                </a:solidFill>
              </a:rPr>
              <a:t>extraction</a:t>
            </a:r>
          </a:p>
        </p:txBody>
      </p:sp>
      <p:sp>
        <p:nvSpPr>
          <p:cNvPr id="9" name="Rectangle 8"/>
          <p:cNvSpPr/>
          <p:nvPr/>
        </p:nvSpPr>
        <p:spPr>
          <a:xfrm>
            <a:off x="4463988" y="3381840"/>
            <a:ext cx="972108" cy="432048"/>
          </a:xfrm>
          <a:prstGeom prst="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schemeClr val="tx1"/>
                </a:solidFill>
              </a:rPr>
              <a:t>Decoder</a:t>
            </a:r>
          </a:p>
        </p:txBody>
      </p:sp>
      <p:sp>
        <p:nvSpPr>
          <p:cNvPr id="10" name="Rounded Rectangle 9"/>
          <p:cNvSpPr/>
          <p:nvPr/>
        </p:nvSpPr>
        <p:spPr>
          <a:xfrm>
            <a:off x="3113838" y="2463738"/>
            <a:ext cx="1134126" cy="486054"/>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rgbClr val="000000"/>
                </a:solidFill>
              </a:rPr>
              <a:t>Acoustic model</a:t>
            </a:r>
          </a:p>
        </p:txBody>
      </p:sp>
      <p:sp>
        <p:nvSpPr>
          <p:cNvPr id="11" name="Rounded Rectangle 10"/>
          <p:cNvSpPr/>
          <p:nvPr/>
        </p:nvSpPr>
        <p:spPr>
          <a:xfrm>
            <a:off x="5598114" y="2463738"/>
            <a:ext cx="1134126" cy="486054"/>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rgbClr val="000000"/>
                </a:solidFill>
              </a:rPr>
              <a:t>Language</a:t>
            </a:r>
            <a:br>
              <a:rPr lang="en-US" sz="1125" dirty="0">
                <a:solidFill>
                  <a:srgbClr val="000000"/>
                </a:solidFill>
              </a:rPr>
            </a:br>
            <a:r>
              <a:rPr lang="en-US" sz="1125" dirty="0">
                <a:solidFill>
                  <a:srgbClr val="000000"/>
                </a:solidFill>
              </a:rPr>
              <a:t>model</a:t>
            </a:r>
          </a:p>
        </p:txBody>
      </p:sp>
      <p:sp>
        <p:nvSpPr>
          <p:cNvPr id="13" name="Can 12"/>
          <p:cNvSpPr/>
          <p:nvPr/>
        </p:nvSpPr>
        <p:spPr>
          <a:xfrm>
            <a:off x="3275856" y="1383618"/>
            <a:ext cx="810090" cy="702078"/>
          </a:xfrm>
          <a:prstGeom prst="can">
            <a:avLst/>
          </a:prstGeom>
          <a:solidFill>
            <a:schemeClr val="tx2">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5" b="1" dirty="0">
              <a:solidFill>
                <a:srgbClr val="000000"/>
              </a:solidFill>
            </a:endParaRPr>
          </a:p>
          <a:p>
            <a:pPr algn="ctr"/>
            <a:r>
              <a:rPr lang="en-US" sz="1125" b="1" dirty="0">
                <a:solidFill>
                  <a:srgbClr val="000000"/>
                </a:solidFill>
              </a:rPr>
              <a:t>speech data + labels</a:t>
            </a:r>
          </a:p>
        </p:txBody>
      </p:sp>
      <p:sp>
        <p:nvSpPr>
          <p:cNvPr id="14" name="Can 13"/>
          <p:cNvSpPr/>
          <p:nvPr/>
        </p:nvSpPr>
        <p:spPr>
          <a:xfrm>
            <a:off x="5760132" y="1383618"/>
            <a:ext cx="864096" cy="702078"/>
          </a:xfrm>
          <a:prstGeom prst="can">
            <a:avLst/>
          </a:prstGeom>
          <a:solidFill>
            <a:schemeClr val="accent6">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b="1" dirty="0">
                <a:solidFill>
                  <a:srgbClr val="000000"/>
                </a:solidFill>
              </a:rPr>
              <a:t>text data</a:t>
            </a:r>
          </a:p>
        </p:txBody>
      </p:sp>
      <p:cxnSp>
        <p:nvCxnSpPr>
          <p:cNvPr id="16" name="Straight Arrow Connector 15"/>
          <p:cNvCxnSpPr>
            <a:stCxn id="13" idx="3"/>
            <a:endCxn id="10" idx="0"/>
          </p:cNvCxnSpPr>
          <p:nvPr/>
        </p:nvCxnSpPr>
        <p:spPr>
          <a:xfrm>
            <a:off x="3680901" y="2085696"/>
            <a:ext cx="0" cy="378042"/>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92180" y="2085696"/>
            <a:ext cx="0" cy="378042"/>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2519772" y="3582900"/>
            <a:ext cx="540060" cy="14964"/>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9" idx="1"/>
          </p:cNvCxnSpPr>
          <p:nvPr/>
        </p:nvCxnSpPr>
        <p:spPr>
          <a:xfrm>
            <a:off x="3977934" y="3597864"/>
            <a:ext cx="486054"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439652" y="3111810"/>
            <a:ext cx="1047082" cy="248209"/>
          </a:xfrm>
          <a:prstGeom prst="rect">
            <a:avLst/>
          </a:prstGeom>
          <a:noFill/>
        </p:spPr>
        <p:txBody>
          <a:bodyPr wrap="none" rtlCol="0">
            <a:spAutoFit/>
          </a:bodyPr>
          <a:lstStyle/>
          <a:p>
            <a:r>
              <a:rPr lang="en-US" sz="1013" i="1" dirty="0"/>
              <a:t>input utterance</a:t>
            </a:r>
          </a:p>
        </p:txBody>
      </p:sp>
      <p:cxnSp>
        <p:nvCxnSpPr>
          <p:cNvPr id="30" name="Straight Arrow Connector 29"/>
          <p:cNvCxnSpPr/>
          <p:nvPr/>
        </p:nvCxnSpPr>
        <p:spPr>
          <a:xfrm>
            <a:off x="4031940" y="2949792"/>
            <a:ext cx="587778" cy="42576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274078" y="2949792"/>
            <a:ext cx="540060" cy="42576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436096" y="3597864"/>
            <a:ext cx="486054"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4409982" y="2463738"/>
            <a:ext cx="1080120" cy="486054"/>
          </a:xfrm>
          <a:prstGeom prst="roundRect">
            <a:avLst/>
          </a:prstGeom>
          <a:solidFill>
            <a:srgbClr val="07FF6E"/>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rPr>
              <a:t>Pronunciation dictionary</a:t>
            </a:r>
          </a:p>
        </p:txBody>
      </p:sp>
      <p:cxnSp>
        <p:nvCxnSpPr>
          <p:cNvPr id="57" name="Straight Arrow Connector 56"/>
          <p:cNvCxnSpPr>
            <a:stCxn id="39" idx="2"/>
            <a:endCxn id="9" idx="0"/>
          </p:cNvCxnSpPr>
          <p:nvPr/>
        </p:nvCxnSpPr>
        <p:spPr>
          <a:xfrm>
            <a:off x="4950042" y="2949792"/>
            <a:ext cx="0" cy="432048"/>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922151" y="3469150"/>
            <a:ext cx="1803699" cy="276999"/>
          </a:xfrm>
          <a:prstGeom prst="rect">
            <a:avLst/>
          </a:prstGeom>
          <a:noFill/>
        </p:spPr>
        <p:txBody>
          <a:bodyPr wrap="none" rtlCol="0">
            <a:spAutoFit/>
          </a:bodyPr>
          <a:lstStyle/>
          <a:p>
            <a:r>
              <a:rPr lang="en-US" sz="1200" i="1" dirty="0"/>
              <a:t>“Are you still following?”</a:t>
            </a:r>
          </a:p>
        </p:txBody>
      </p:sp>
      <p:sp>
        <p:nvSpPr>
          <p:cNvPr id="62" name="TextBox 61"/>
          <p:cNvSpPr txBox="1"/>
          <p:nvPr/>
        </p:nvSpPr>
        <p:spPr>
          <a:xfrm>
            <a:off x="6300193" y="3219822"/>
            <a:ext cx="795411" cy="248209"/>
          </a:xfrm>
          <a:prstGeom prst="rect">
            <a:avLst/>
          </a:prstGeom>
          <a:noFill/>
        </p:spPr>
        <p:txBody>
          <a:bodyPr wrap="none" rtlCol="0">
            <a:spAutoFit/>
          </a:bodyPr>
          <a:lstStyle/>
          <a:p>
            <a:r>
              <a:rPr lang="en-US" sz="1013" i="1" dirty="0"/>
              <a:t>output text</a:t>
            </a:r>
          </a:p>
        </p:txBody>
      </p:sp>
      <p:grpSp>
        <p:nvGrpSpPr>
          <p:cNvPr id="74" name="Group 73"/>
          <p:cNvGrpSpPr/>
          <p:nvPr/>
        </p:nvGrpSpPr>
        <p:grpSpPr>
          <a:xfrm>
            <a:off x="2843808" y="991947"/>
            <a:ext cx="4212468" cy="2119864"/>
            <a:chOff x="2267744" y="1322595"/>
            <a:chExt cx="5616624" cy="2826485"/>
          </a:xfrm>
        </p:grpSpPr>
        <p:sp>
          <p:nvSpPr>
            <p:cNvPr id="68" name="Rectangle 67"/>
            <p:cNvSpPr/>
            <p:nvPr/>
          </p:nvSpPr>
          <p:spPr>
            <a:xfrm>
              <a:off x="2339752" y="1628800"/>
              <a:ext cx="5544616" cy="2520280"/>
            </a:xfrm>
            <a:prstGeom prst="rect">
              <a:avLst/>
            </a:prstGeom>
            <a:noFill/>
            <a:ln w="19050" cmpd="sng">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0" name="TextBox 69"/>
            <p:cNvSpPr txBox="1"/>
            <p:nvPr/>
          </p:nvSpPr>
          <p:spPr>
            <a:xfrm>
              <a:off x="2267744" y="1322595"/>
              <a:ext cx="814753" cy="330945"/>
            </a:xfrm>
            <a:prstGeom prst="rect">
              <a:avLst/>
            </a:prstGeom>
            <a:noFill/>
          </p:spPr>
          <p:txBody>
            <a:bodyPr wrap="none" rtlCol="0">
              <a:spAutoFit/>
            </a:bodyPr>
            <a:lstStyle/>
            <a:p>
              <a:r>
                <a:rPr lang="en-US" sz="1013" i="1" dirty="0">
                  <a:solidFill>
                    <a:srgbClr val="009B3A"/>
                  </a:solidFill>
                </a:rPr>
                <a:t>training</a:t>
              </a:r>
            </a:p>
          </p:txBody>
        </p:sp>
      </p:grpSp>
      <p:grpSp>
        <p:nvGrpSpPr>
          <p:cNvPr id="73" name="Group 72"/>
          <p:cNvGrpSpPr/>
          <p:nvPr/>
        </p:nvGrpSpPr>
        <p:grpSpPr>
          <a:xfrm>
            <a:off x="1339021" y="2065405"/>
            <a:ext cx="6419333" cy="1964507"/>
            <a:chOff x="261361" y="2753874"/>
            <a:chExt cx="8559111" cy="2619342"/>
          </a:xfrm>
        </p:grpSpPr>
        <p:sp>
          <p:nvSpPr>
            <p:cNvPr id="71" name="Rectangle 70"/>
            <p:cNvSpPr/>
            <p:nvPr/>
          </p:nvSpPr>
          <p:spPr>
            <a:xfrm>
              <a:off x="323528" y="3068960"/>
              <a:ext cx="8496944" cy="2304256"/>
            </a:xfrm>
            <a:prstGeom prst="rect">
              <a:avLst/>
            </a:prstGeom>
            <a:no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2" name="TextBox 71"/>
            <p:cNvSpPr txBox="1"/>
            <p:nvPr/>
          </p:nvSpPr>
          <p:spPr>
            <a:xfrm>
              <a:off x="261361" y="2753874"/>
              <a:ext cx="1094745" cy="330945"/>
            </a:xfrm>
            <a:prstGeom prst="rect">
              <a:avLst/>
            </a:prstGeom>
            <a:noFill/>
          </p:spPr>
          <p:txBody>
            <a:bodyPr wrap="none" rtlCol="0">
              <a:spAutoFit/>
            </a:bodyPr>
            <a:lstStyle/>
            <a:p>
              <a:r>
                <a:rPr lang="en-US" sz="1013" i="1" dirty="0">
                  <a:solidFill>
                    <a:srgbClr val="0000FF"/>
                  </a:solidFill>
                </a:rPr>
                <a:t>recognition</a:t>
              </a:r>
            </a:p>
          </p:txBody>
        </p:sp>
      </p:grpSp>
      <p:sp>
        <p:nvSpPr>
          <p:cNvPr id="3" name="TextBox 2"/>
          <p:cNvSpPr txBox="1"/>
          <p:nvPr/>
        </p:nvSpPr>
        <p:spPr>
          <a:xfrm>
            <a:off x="1754842" y="4598895"/>
            <a:ext cx="184731" cy="248209"/>
          </a:xfrm>
          <a:prstGeom prst="rect">
            <a:avLst/>
          </a:prstGeom>
          <a:noFill/>
        </p:spPr>
        <p:txBody>
          <a:bodyPr wrap="none" rtlCol="0">
            <a:spAutoFit/>
          </a:bodyPr>
          <a:lstStyle/>
          <a:p>
            <a:endParaRPr lang="en-US" sz="1013" dirty="0"/>
          </a:p>
        </p:txBody>
      </p:sp>
      <p:sp>
        <p:nvSpPr>
          <p:cNvPr id="33" name="TextBox 32"/>
          <p:cNvSpPr txBox="1"/>
          <p:nvPr/>
        </p:nvSpPr>
        <p:spPr>
          <a:xfrm>
            <a:off x="1385646" y="4112920"/>
            <a:ext cx="6426714" cy="253916"/>
          </a:xfrm>
          <a:prstGeom prst="rect">
            <a:avLst/>
          </a:prstGeom>
          <a:noFill/>
        </p:spPr>
        <p:txBody>
          <a:bodyPr wrap="square" rtlCol="0">
            <a:spAutoFit/>
          </a:bodyPr>
          <a:lstStyle/>
          <a:p>
            <a:r>
              <a:rPr lang="en-US" sz="1050" b="1" dirty="0"/>
              <a:t>Acoustic model</a:t>
            </a:r>
            <a:r>
              <a:rPr lang="en-US" sz="1050" dirty="0"/>
              <a:t>: how words or sub-word units sound, </a:t>
            </a:r>
            <a:r>
              <a:rPr lang="en-US" sz="1050" i="1" dirty="0"/>
              <a:t>P</a:t>
            </a:r>
            <a:r>
              <a:rPr lang="en-US" sz="1050" dirty="0"/>
              <a:t>(</a:t>
            </a:r>
            <a:r>
              <a:rPr lang="en-US" sz="1050" b="1" dirty="0"/>
              <a:t>x</a:t>
            </a:r>
            <a:r>
              <a:rPr lang="en-US" sz="1050" dirty="0"/>
              <a:t> | </a:t>
            </a:r>
            <a:r>
              <a:rPr lang="en-US" sz="1050" b="1" dirty="0"/>
              <a:t>s</a:t>
            </a:r>
            <a:r>
              <a:rPr lang="en-US" sz="1050" dirty="0"/>
              <a:t>)</a:t>
            </a:r>
          </a:p>
        </p:txBody>
      </p:sp>
      <p:sp>
        <p:nvSpPr>
          <p:cNvPr id="31" name="TextBox 30"/>
          <p:cNvSpPr txBox="1"/>
          <p:nvPr/>
        </p:nvSpPr>
        <p:spPr>
          <a:xfrm>
            <a:off x="1388640" y="4556239"/>
            <a:ext cx="6404317" cy="253916"/>
          </a:xfrm>
          <a:prstGeom prst="rect">
            <a:avLst/>
          </a:prstGeom>
          <a:solidFill>
            <a:srgbClr val="07FF6E"/>
          </a:solidFill>
        </p:spPr>
        <p:txBody>
          <a:bodyPr wrap="none" rtlCol="0">
            <a:spAutoFit/>
          </a:bodyPr>
          <a:lstStyle/>
          <a:p>
            <a:r>
              <a:rPr lang="en-US" sz="1050" b="1" dirty="0"/>
              <a:t>Pronunciation dictionary</a:t>
            </a:r>
            <a:r>
              <a:rPr lang="en-US" sz="1050" dirty="0"/>
              <a:t>: how sub-word units are mapped to words P(</a:t>
            </a:r>
            <a:r>
              <a:rPr lang="en-US" sz="1050" b="1" dirty="0"/>
              <a:t>s</a:t>
            </a:r>
            <a:r>
              <a:rPr lang="en-US" sz="1050" dirty="0"/>
              <a:t> | </a:t>
            </a:r>
            <a:r>
              <a:rPr lang="en-US" sz="1050" i="1" dirty="0"/>
              <a:t>w</a:t>
            </a:r>
            <a:r>
              <a:rPr lang="en-US" sz="1050" dirty="0"/>
              <a:t>),  (e.g., /k/ /ae/ /t/ </a:t>
            </a:r>
            <a:r>
              <a:rPr lang="en-US" sz="1050" dirty="0">
                <a:sym typeface="Wingdings"/>
              </a:rPr>
              <a:t> “cat”), </a:t>
            </a:r>
            <a:endParaRPr lang="en-US" sz="1013" dirty="0"/>
          </a:p>
        </p:txBody>
      </p:sp>
      <p:sp>
        <p:nvSpPr>
          <p:cNvPr id="35" name="TextBox 34"/>
          <p:cNvSpPr txBox="1"/>
          <p:nvPr/>
        </p:nvSpPr>
        <p:spPr>
          <a:xfrm>
            <a:off x="1388818" y="4348244"/>
            <a:ext cx="5524269" cy="253916"/>
          </a:xfrm>
          <a:prstGeom prst="rect">
            <a:avLst/>
          </a:prstGeom>
          <a:noFill/>
        </p:spPr>
        <p:txBody>
          <a:bodyPr wrap="none" rtlCol="0">
            <a:spAutoFit/>
          </a:bodyPr>
          <a:lstStyle/>
          <a:p>
            <a:r>
              <a:rPr lang="en-US" sz="1050" b="1" dirty="0">
                <a:sym typeface="Wingdings"/>
              </a:rPr>
              <a:t>Language model: </a:t>
            </a:r>
            <a:r>
              <a:rPr lang="en-US" sz="1050" dirty="0">
                <a:sym typeface="Wingdings"/>
              </a:rPr>
              <a:t>probability of each word given the preceding </a:t>
            </a:r>
            <a:r>
              <a:rPr lang="en-US" sz="1050">
                <a:sym typeface="Wingdings"/>
              </a:rPr>
              <a:t>words  P(</a:t>
            </a:r>
            <a:r>
              <a:rPr lang="en-US" sz="1050" i="1">
                <a:sym typeface="Wingdings"/>
              </a:rPr>
              <a:t>w </a:t>
            </a:r>
            <a:r>
              <a:rPr lang="en-US" sz="1050">
                <a:sym typeface="Wingdings"/>
              </a:rPr>
              <a:t>| </a:t>
            </a:r>
            <a:r>
              <a:rPr lang="en-US" sz="1050" i="1">
                <a:sym typeface="Wingdings"/>
              </a:rPr>
              <a:t>w</a:t>
            </a:r>
            <a:r>
              <a:rPr lang="en-US" sz="1050" i="1" baseline="-25000">
                <a:sym typeface="Wingdings"/>
              </a:rPr>
              <a:t>t</a:t>
            </a:r>
            <a:r>
              <a:rPr lang="en-US" sz="1050" baseline="-25000">
                <a:sym typeface="Wingdings"/>
              </a:rPr>
              <a:t>-1</a:t>
            </a:r>
            <a:r>
              <a:rPr lang="en-US" sz="1050" dirty="0">
                <a:sym typeface="Wingdings"/>
              </a:rPr>
              <a:t>, …, </a:t>
            </a:r>
            <a:r>
              <a:rPr lang="en-US" sz="1050" i="1" dirty="0" err="1">
                <a:sym typeface="Wingdings"/>
              </a:rPr>
              <a:t>w</a:t>
            </a:r>
            <a:r>
              <a:rPr lang="en-US" sz="1050" i="1" baseline="-25000" dirty="0" err="1">
                <a:sym typeface="Wingdings"/>
              </a:rPr>
              <a:t>t</a:t>
            </a:r>
            <a:r>
              <a:rPr lang="en-US" sz="1050" baseline="-25000" dirty="0">
                <a:sym typeface="Wingdings"/>
              </a:rPr>
              <a:t>-</a:t>
            </a:r>
            <a:r>
              <a:rPr lang="en-US" sz="1050" i="1" baseline="-25000" dirty="0">
                <a:sym typeface="Wingdings"/>
              </a:rPr>
              <a:t>n</a:t>
            </a:r>
            <a:r>
              <a:rPr lang="en-US" sz="1050" dirty="0">
                <a:sym typeface="Wingdings"/>
              </a:rPr>
              <a:t>)</a:t>
            </a:r>
            <a:endParaRPr lang="en-US" sz="1013" dirty="0"/>
          </a:p>
        </p:txBody>
      </p:sp>
    </p:spTree>
    <p:extLst>
      <p:ext uri="{BB962C8B-B14F-4D97-AF65-F5344CB8AC3E}">
        <p14:creationId xmlns:p14="http://schemas.microsoft.com/office/powerpoint/2010/main" val="3657512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Speech Recognition (ASR)</a:t>
            </a:r>
          </a:p>
        </p:txBody>
      </p:sp>
      <p:pic>
        <p:nvPicPr>
          <p:cNvPr id="7" name="Picture 6" descr="Screen Shot 2015-03-05 at 17.09.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405918"/>
            <a:ext cx="972108" cy="353965"/>
          </a:xfrm>
          <a:prstGeom prst="rect">
            <a:avLst/>
          </a:prstGeom>
        </p:spPr>
      </p:pic>
      <p:sp>
        <p:nvSpPr>
          <p:cNvPr id="8" name="Rectangle 7"/>
          <p:cNvSpPr/>
          <p:nvPr/>
        </p:nvSpPr>
        <p:spPr>
          <a:xfrm>
            <a:off x="3059832" y="3381840"/>
            <a:ext cx="918102" cy="432048"/>
          </a:xfrm>
          <a:prstGeom prst="rect">
            <a:avLst/>
          </a:prstGeom>
          <a:solidFill>
            <a:schemeClr val="bg1"/>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schemeClr val="tx1"/>
                </a:solidFill>
              </a:rPr>
              <a:t>Feature </a:t>
            </a:r>
          </a:p>
          <a:p>
            <a:pPr algn="ctr"/>
            <a:r>
              <a:rPr lang="en-US" sz="1013" dirty="0">
                <a:solidFill>
                  <a:schemeClr val="tx1"/>
                </a:solidFill>
              </a:rPr>
              <a:t>extraction</a:t>
            </a:r>
          </a:p>
        </p:txBody>
      </p:sp>
      <p:sp>
        <p:nvSpPr>
          <p:cNvPr id="9" name="Rectangle 8"/>
          <p:cNvSpPr/>
          <p:nvPr/>
        </p:nvSpPr>
        <p:spPr>
          <a:xfrm>
            <a:off x="4463988" y="3381840"/>
            <a:ext cx="972108" cy="432048"/>
          </a:xfrm>
          <a:prstGeom prst="rect">
            <a:avLst/>
          </a:prstGeom>
          <a:solidFill>
            <a:srgbClr val="02FF6D"/>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13" dirty="0">
                <a:solidFill>
                  <a:schemeClr val="tx1"/>
                </a:solidFill>
              </a:rPr>
              <a:t>Decoder</a:t>
            </a:r>
          </a:p>
        </p:txBody>
      </p:sp>
      <p:sp>
        <p:nvSpPr>
          <p:cNvPr id="10" name="Rounded Rectangle 9"/>
          <p:cNvSpPr/>
          <p:nvPr/>
        </p:nvSpPr>
        <p:spPr>
          <a:xfrm>
            <a:off x="3113838" y="2463738"/>
            <a:ext cx="1134126" cy="486054"/>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rgbClr val="000000"/>
                </a:solidFill>
              </a:rPr>
              <a:t>Acoustic model</a:t>
            </a:r>
          </a:p>
        </p:txBody>
      </p:sp>
      <p:sp>
        <p:nvSpPr>
          <p:cNvPr id="11" name="Rounded Rectangle 10"/>
          <p:cNvSpPr/>
          <p:nvPr/>
        </p:nvSpPr>
        <p:spPr>
          <a:xfrm>
            <a:off x="5598114" y="2463738"/>
            <a:ext cx="1134126" cy="486054"/>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solidFill>
                  <a:srgbClr val="000000"/>
                </a:solidFill>
              </a:rPr>
              <a:t>Language</a:t>
            </a:r>
            <a:br>
              <a:rPr lang="en-US" sz="1125" dirty="0">
                <a:solidFill>
                  <a:srgbClr val="000000"/>
                </a:solidFill>
              </a:rPr>
            </a:br>
            <a:r>
              <a:rPr lang="en-US" sz="1125" dirty="0">
                <a:solidFill>
                  <a:srgbClr val="000000"/>
                </a:solidFill>
              </a:rPr>
              <a:t>model</a:t>
            </a:r>
          </a:p>
        </p:txBody>
      </p:sp>
      <p:sp>
        <p:nvSpPr>
          <p:cNvPr id="13" name="Can 12"/>
          <p:cNvSpPr/>
          <p:nvPr/>
        </p:nvSpPr>
        <p:spPr>
          <a:xfrm>
            <a:off x="3275856" y="1383618"/>
            <a:ext cx="810090" cy="702078"/>
          </a:xfrm>
          <a:prstGeom prst="can">
            <a:avLst/>
          </a:prstGeom>
          <a:solidFill>
            <a:schemeClr val="tx2">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5" b="1" dirty="0">
              <a:solidFill>
                <a:srgbClr val="000000"/>
              </a:solidFill>
            </a:endParaRPr>
          </a:p>
          <a:p>
            <a:pPr algn="ctr"/>
            <a:r>
              <a:rPr lang="en-US" sz="1125" b="1" dirty="0">
                <a:solidFill>
                  <a:srgbClr val="000000"/>
                </a:solidFill>
              </a:rPr>
              <a:t>speech data + labels</a:t>
            </a:r>
          </a:p>
        </p:txBody>
      </p:sp>
      <p:sp>
        <p:nvSpPr>
          <p:cNvPr id="14" name="Can 13"/>
          <p:cNvSpPr/>
          <p:nvPr/>
        </p:nvSpPr>
        <p:spPr>
          <a:xfrm>
            <a:off x="5760132" y="1383618"/>
            <a:ext cx="864096" cy="702078"/>
          </a:xfrm>
          <a:prstGeom prst="can">
            <a:avLst/>
          </a:prstGeom>
          <a:solidFill>
            <a:schemeClr val="accent6">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b="1" dirty="0">
                <a:solidFill>
                  <a:srgbClr val="000000"/>
                </a:solidFill>
              </a:rPr>
              <a:t>text data</a:t>
            </a:r>
          </a:p>
        </p:txBody>
      </p:sp>
      <p:cxnSp>
        <p:nvCxnSpPr>
          <p:cNvPr id="16" name="Straight Arrow Connector 15"/>
          <p:cNvCxnSpPr>
            <a:stCxn id="13" idx="3"/>
            <a:endCxn id="10" idx="0"/>
          </p:cNvCxnSpPr>
          <p:nvPr/>
        </p:nvCxnSpPr>
        <p:spPr>
          <a:xfrm>
            <a:off x="3680901" y="2085696"/>
            <a:ext cx="0" cy="378042"/>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92180" y="2085696"/>
            <a:ext cx="0" cy="378042"/>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2519772" y="3582900"/>
            <a:ext cx="540060" cy="14964"/>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9" idx="1"/>
          </p:cNvCxnSpPr>
          <p:nvPr/>
        </p:nvCxnSpPr>
        <p:spPr>
          <a:xfrm>
            <a:off x="3977934" y="3597864"/>
            <a:ext cx="486054"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439652" y="3111810"/>
            <a:ext cx="1047082" cy="248209"/>
          </a:xfrm>
          <a:prstGeom prst="rect">
            <a:avLst/>
          </a:prstGeom>
          <a:noFill/>
        </p:spPr>
        <p:txBody>
          <a:bodyPr wrap="none" rtlCol="0">
            <a:spAutoFit/>
          </a:bodyPr>
          <a:lstStyle/>
          <a:p>
            <a:r>
              <a:rPr lang="en-US" sz="1013" i="1" dirty="0"/>
              <a:t>input utterance</a:t>
            </a:r>
          </a:p>
        </p:txBody>
      </p:sp>
      <p:cxnSp>
        <p:nvCxnSpPr>
          <p:cNvPr id="30" name="Straight Arrow Connector 29"/>
          <p:cNvCxnSpPr/>
          <p:nvPr/>
        </p:nvCxnSpPr>
        <p:spPr>
          <a:xfrm>
            <a:off x="4031940" y="2949792"/>
            <a:ext cx="587778" cy="42576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274078" y="2949792"/>
            <a:ext cx="540060" cy="42576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436096" y="3597864"/>
            <a:ext cx="486054"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4409982" y="2463738"/>
            <a:ext cx="1080120" cy="486054"/>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rPr>
              <a:t>Pronunciation dictionary</a:t>
            </a:r>
          </a:p>
        </p:txBody>
      </p:sp>
      <p:cxnSp>
        <p:nvCxnSpPr>
          <p:cNvPr id="57" name="Straight Arrow Connector 56"/>
          <p:cNvCxnSpPr>
            <a:stCxn id="39" idx="2"/>
            <a:endCxn id="9" idx="0"/>
          </p:cNvCxnSpPr>
          <p:nvPr/>
        </p:nvCxnSpPr>
        <p:spPr>
          <a:xfrm>
            <a:off x="4950042" y="2949792"/>
            <a:ext cx="0" cy="432048"/>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922151" y="3469150"/>
            <a:ext cx="1803699" cy="276999"/>
          </a:xfrm>
          <a:prstGeom prst="rect">
            <a:avLst/>
          </a:prstGeom>
          <a:noFill/>
        </p:spPr>
        <p:txBody>
          <a:bodyPr wrap="none" rtlCol="0">
            <a:spAutoFit/>
          </a:bodyPr>
          <a:lstStyle/>
          <a:p>
            <a:r>
              <a:rPr lang="en-US" sz="1200" i="1" dirty="0"/>
              <a:t>“Are you still following?”</a:t>
            </a:r>
          </a:p>
        </p:txBody>
      </p:sp>
      <p:sp>
        <p:nvSpPr>
          <p:cNvPr id="62" name="TextBox 61"/>
          <p:cNvSpPr txBox="1"/>
          <p:nvPr/>
        </p:nvSpPr>
        <p:spPr>
          <a:xfrm>
            <a:off x="6300193" y="3219822"/>
            <a:ext cx="795411" cy="248209"/>
          </a:xfrm>
          <a:prstGeom prst="rect">
            <a:avLst/>
          </a:prstGeom>
          <a:noFill/>
        </p:spPr>
        <p:txBody>
          <a:bodyPr wrap="none" rtlCol="0">
            <a:spAutoFit/>
          </a:bodyPr>
          <a:lstStyle/>
          <a:p>
            <a:r>
              <a:rPr lang="en-US" sz="1013" i="1" dirty="0"/>
              <a:t>output text</a:t>
            </a:r>
          </a:p>
        </p:txBody>
      </p:sp>
      <p:grpSp>
        <p:nvGrpSpPr>
          <p:cNvPr id="74" name="Group 73"/>
          <p:cNvGrpSpPr/>
          <p:nvPr/>
        </p:nvGrpSpPr>
        <p:grpSpPr>
          <a:xfrm>
            <a:off x="2843808" y="991947"/>
            <a:ext cx="4212468" cy="2119864"/>
            <a:chOff x="2267744" y="1322595"/>
            <a:chExt cx="5616624" cy="2826485"/>
          </a:xfrm>
        </p:grpSpPr>
        <p:sp>
          <p:nvSpPr>
            <p:cNvPr id="68" name="Rectangle 67"/>
            <p:cNvSpPr/>
            <p:nvPr/>
          </p:nvSpPr>
          <p:spPr>
            <a:xfrm>
              <a:off x="2339752" y="1628800"/>
              <a:ext cx="5544616" cy="2520280"/>
            </a:xfrm>
            <a:prstGeom prst="rect">
              <a:avLst/>
            </a:prstGeom>
            <a:noFill/>
            <a:ln w="19050" cmpd="sng">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0" name="TextBox 69"/>
            <p:cNvSpPr txBox="1"/>
            <p:nvPr/>
          </p:nvSpPr>
          <p:spPr>
            <a:xfrm>
              <a:off x="2267744" y="1322595"/>
              <a:ext cx="814753" cy="330945"/>
            </a:xfrm>
            <a:prstGeom prst="rect">
              <a:avLst/>
            </a:prstGeom>
            <a:noFill/>
          </p:spPr>
          <p:txBody>
            <a:bodyPr wrap="none" rtlCol="0">
              <a:spAutoFit/>
            </a:bodyPr>
            <a:lstStyle/>
            <a:p>
              <a:r>
                <a:rPr lang="en-US" sz="1013" i="1" dirty="0">
                  <a:solidFill>
                    <a:srgbClr val="009B3A"/>
                  </a:solidFill>
                </a:rPr>
                <a:t>training</a:t>
              </a:r>
            </a:p>
          </p:txBody>
        </p:sp>
      </p:grpSp>
      <p:grpSp>
        <p:nvGrpSpPr>
          <p:cNvPr id="73" name="Group 72"/>
          <p:cNvGrpSpPr/>
          <p:nvPr/>
        </p:nvGrpSpPr>
        <p:grpSpPr>
          <a:xfrm>
            <a:off x="1339021" y="2065405"/>
            <a:ext cx="6419333" cy="1964507"/>
            <a:chOff x="261361" y="2753874"/>
            <a:chExt cx="8559111" cy="2619342"/>
          </a:xfrm>
        </p:grpSpPr>
        <p:sp>
          <p:nvSpPr>
            <p:cNvPr id="71" name="Rectangle 70"/>
            <p:cNvSpPr/>
            <p:nvPr/>
          </p:nvSpPr>
          <p:spPr>
            <a:xfrm>
              <a:off x="323528" y="3068960"/>
              <a:ext cx="8496944" cy="2304256"/>
            </a:xfrm>
            <a:prstGeom prst="rect">
              <a:avLst/>
            </a:prstGeom>
            <a:noFill/>
            <a:ln w="19050" cmpd="sng">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2" name="TextBox 71"/>
            <p:cNvSpPr txBox="1"/>
            <p:nvPr/>
          </p:nvSpPr>
          <p:spPr>
            <a:xfrm>
              <a:off x="261361" y="2753874"/>
              <a:ext cx="1094745" cy="330945"/>
            </a:xfrm>
            <a:prstGeom prst="rect">
              <a:avLst/>
            </a:prstGeom>
            <a:noFill/>
          </p:spPr>
          <p:txBody>
            <a:bodyPr wrap="none" rtlCol="0">
              <a:spAutoFit/>
            </a:bodyPr>
            <a:lstStyle/>
            <a:p>
              <a:r>
                <a:rPr lang="en-US" sz="1013" i="1" dirty="0">
                  <a:solidFill>
                    <a:srgbClr val="0000FF"/>
                  </a:solidFill>
                </a:rPr>
                <a:t>recognition</a:t>
              </a:r>
            </a:p>
          </p:txBody>
        </p:sp>
      </p:grpSp>
      <p:sp>
        <p:nvSpPr>
          <p:cNvPr id="3" name="TextBox 2"/>
          <p:cNvSpPr txBox="1"/>
          <p:nvPr/>
        </p:nvSpPr>
        <p:spPr>
          <a:xfrm>
            <a:off x="1754842" y="4598895"/>
            <a:ext cx="184731" cy="248209"/>
          </a:xfrm>
          <a:prstGeom prst="rect">
            <a:avLst/>
          </a:prstGeom>
          <a:noFill/>
        </p:spPr>
        <p:txBody>
          <a:bodyPr wrap="none" rtlCol="0">
            <a:spAutoFit/>
          </a:bodyPr>
          <a:lstStyle/>
          <a:p>
            <a:endParaRPr lang="en-US" sz="1013" dirty="0"/>
          </a:p>
        </p:txBody>
      </p:sp>
      <p:sp>
        <p:nvSpPr>
          <p:cNvPr id="33" name="TextBox 32"/>
          <p:cNvSpPr txBox="1"/>
          <p:nvPr/>
        </p:nvSpPr>
        <p:spPr>
          <a:xfrm>
            <a:off x="1385646" y="4112920"/>
            <a:ext cx="6426714" cy="253916"/>
          </a:xfrm>
          <a:prstGeom prst="rect">
            <a:avLst/>
          </a:prstGeom>
          <a:noFill/>
        </p:spPr>
        <p:txBody>
          <a:bodyPr wrap="square" rtlCol="0">
            <a:spAutoFit/>
          </a:bodyPr>
          <a:lstStyle/>
          <a:p>
            <a:r>
              <a:rPr lang="en-US" sz="1050" b="1" dirty="0"/>
              <a:t>Acoustic model</a:t>
            </a:r>
            <a:r>
              <a:rPr lang="en-US" sz="1050" dirty="0"/>
              <a:t>: how words or sub-word units sound, </a:t>
            </a:r>
            <a:r>
              <a:rPr lang="en-US" sz="1050" i="1" dirty="0"/>
              <a:t>P</a:t>
            </a:r>
            <a:r>
              <a:rPr lang="en-US" sz="1050" dirty="0"/>
              <a:t>(</a:t>
            </a:r>
            <a:r>
              <a:rPr lang="en-US" sz="1050" b="1" dirty="0"/>
              <a:t>x</a:t>
            </a:r>
            <a:r>
              <a:rPr lang="en-US" sz="1050" dirty="0"/>
              <a:t> | </a:t>
            </a:r>
            <a:r>
              <a:rPr lang="en-US" sz="1050" b="1" dirty="0"/>
              <a:t>s</a:t>
            </a:r>
            <a:r>
              <a:rPr lang="en-US" sz="1050" dirty="0"/>
              <a:t>)</a:t>
            </a:r>
          </a:p>
        </p:txBody>
      </p:sp>
      <p:sp>
        <p:nvSpPr>
          <p:cNvPr id="31" name="TextBox 30"/>
          <p:cNvSpPr txBox="1"/>
          <p:nvPr/>
        </p:nvSpPr>
        <p:spPr>
          <a:xfrm>
            <a:off x="1388640" y="4556239"/>
            <a:ext cx="6404317" cy="253916"/>
          </a:xfrm>
          <a:prstGeom prst="rect">
            <a:avLst/>
          </a:prstGeom>
          <a:noFill/>
        </p:spPr>
        <p:txBody>
          <a:bodyPr wrap="none" rtlCol="0">
            <a:spAutoFit/>
          </a:bodyPr>
          <a:lstStyle/>
          <a:p>
            <a:r>
              <a:rPr lang="en-US" sz="1050" b="1" dirty="0"/>
              <a:t>Pronunciation dictionary</a:t>
            </a:r>
            <a:r>
              <a:rPr lang="en-US" sz="1050" dirty="0"/>
              <a:t>: how sub-word units are mapped to words P(</a:t>
            </a:r>
            <a:r>
              <a:rPr lang="en-US" sz="1050" b="1" dirty="0"/>
              <a:t>s</a:t>
            </a:r>
            <a:r>
              <a:rPr lang="en-US" sz="1050" dirty="0"/>
              <a:t> | </a:t>
            </a:r>
            <a:r>
              <a:rPr lang="en-US" sz="1050" i="1" dirty="0"/>
              <a:t>w</a:t>
            </a:r>
            <a:r>
              <a:rPr lang="en-US" sz="1050" dirty="0"/>
              <a:t>),  (e.g., /k/ /ae/ /t/ </a:t>
            </a:r>
            <a:r>
              <a:rPr lang="en-US" sz="1050" dirty="0">
                <a:sym typeface="Wingdings"/>
              </a:rPr>
              <a:t> “cat”), </a:t>
            </a:r>
            <a:endParaRPr lang="en-US" sz="1050" dirty="0"/>
          </a:p>
        </p:txBody>
      </p:sp>
      <p:sp>
        <p:nvSpPr>
          <p:cNvPr id="35" name="TextBox 34"/>
          <p:cNvSpPr txBox="1"/>
          <p:nvPr/>
        </p:nvSpPr>
        <p:spPr>
          <a:xfrm>
            <a:off x="1388818" y="4348244"/>
            <a:ext cx="5524269" cy="253916"/>
          </a:xfrm>
          <a:prstGeom prst="rect">
            <a:avLst/>
          </a:prstGeom>
          <a:noFill/>
        </p:spPr>
        <p:txBody>
          <a:bodyPr wrap="none" rtlCol="0">
            <a:spAutoFit/>
          </a:bodyPr>
          <a:lstStyle/>
          <a:p>
            <a:r>
              <a:rPr lang="en-US" sz="1050" b="1" dirty="0">
                <a:sym typeface="Wingdings"/>
              </a:rPr>
              <a:t>Language model: </a:t>
            </a:r>
            <a:r>
              <a:rPr lang="en-US" sz="1050" dirty="0">
                <a:sym typeface="Wingdings"/>
              </a:rPr>
              <a:t>probability of each word given the preceding words  P(</a:t>
            </a:r>
            <a:r>
              <a:rPr lang="en-US" sz="1050" i="1" dirty="0">
                <a:sym typeface="Wingdings"/>
              </a:rPr>
              <a:t>w </a:t>
            </a:r>
            <a:r>
              <a:rPr lang="en-US" sz="1050" dirty="0">
                <a:sym typeface="Wingdings"/>
              </a:rPr>
              <a:t>| </a:t>
            </a:r>
            <a:r>
              <a:rPr lang="en-US" sz="1050" i="1" dirty="0">
                <a:sym typeface="Wingdings"/>
              </a:rPr>
              <a:t>w</a:t>
            </a:r>
            <a:r>
              <a:rPr lang="en-US" sz="1050" i="1" baseline="-25000" dirty="0">
                <a:sym typeface="Wingdings"/>
              </a:rPr>
              <a:t>t</a:t>
            </a:r>
            <a:r>
              <a:rPr lang="en-US" sz="1050" baseline="-25000" dirty="0">
                <a:sym typeface="Wingdings"/>
              </a:rPr>
              <a:t>-1</a:t>
            </a:r>
            <a:r>
              <a:rPr lang="en-US" sz="1050" dirty="0">
                <a:sym typeface="Wingdings"/>
              </a:rPr>
              <a:t>, …, </a:t>
            </a:r>
            <a:r>
              <a:rPr lang="en-US" sz="1050" i="1" dirty="0" err="1">
                <a:sym typeface="Wingdings"/>
              </a:rPr>
              <a:t>w</a:t>
            </a:r>
            <a:r>
              <a:rPr lang="en-US" sz="1050" i="1" baseline="-25000" dirty="0" err="1">
                <a:sym typeface="Wingdings"/>
              </a:rPr>
              <a:t>t</a:t>
            </a:r>
            <a:r>
              <a:rPr lang="en-US" sz="1050" baseline="-25000" dirty="0">
                <a:sym typeface="Wingdings"/>
              </a:rPr>
              <a:t>-</a:t>
            </a:r>
            <a:r>
              <a:rPr lang="en-US" sz="1050" i="1" baseline="-25000" dirty="0">
                <a:sym typeface="Wingdings"/>
              </a:rPr>
              <a:t>n</a:t>
            </a:r>
            <a:r>
              <a:rPr lang="en-US" sz="1050" dirty="0">
                <a:sym typeface="Wingdings"/>
              </a:rPr>
              <a:t>)</a:t>
            </a:r>
            <a:endParaRPr lang="en-US" sz="1013" dirty="0"/>
          </a:p>
        </p:txBody>
      </p:sp>
      <p:sp>
        <p:nvSpPr>
          <p:cNvPr id="4" name="Rectangle 3">
            <a:extLst>
              <a:ext uri="{FF2B5EF4-FFF2-40B4-BE49-F238E27FC236}">
                <a16:creationId xmlns:a16="http://schemas.microsoft.com/office/drawing/2014/main" id="{1751CB4C-D02D-7144-8AF5-A695708B64F2}"/>
              </a:ext>
            </a:extLst>
          </p:cNvPr>
          <p:cNvSpPr/>
          <p:nvPr/>
        </p:nvSpPr>
        <p:spPr>
          <a:xfrm>
            <a:off x="1385646" y="4787072"/>
            <a:ext cx="3429000" cy="253916"/>
          </a:xfrm>
          <a:prstGeom prst="rect">
            <a:avLst/>
          </a:prstGeom>
        </p:spPr>
        <p:txBody>
          <a:bodyPr>
            <a:spAutoFit/>
          </a:bodyPr>
          <a:lstStyle/>
          <a:p>
            <a:r>
              <a:rPr lang="en-US" sz="1050" b="1" dirty="0">
                <a:highlight>
                  <a:srgbClr val="02FF6D"/>
                </a:highlight>
                <a:sym typeface="Wingdings"/>
              </a:rPr>
              <a:t>Decoder</a:t>
            </a:r>
            <a:r>
              <a:rPr lang="en-US" sz="1050" dirty="0">
                <a:highlight>
                  <a:srgbClr val="02FF6D"/>
                </a:highlight>
                <a:sym typeface="Wingdings"/>
              </a:rPr>
              <a:t>: puts all parts together to evaluate P(</a:t>
            </a:r>
            <a:r>
              <a:rPr lang="en-US" sz="1050" b="1" dirty="0">
                <a:highlight>
                  <a:srgbClr val="02FF6D"/>
                </a:highlight>
                <a:sym typeface="Wingdings"/>
              </a:rPr>
              <a:t>w</a:t>
            </a:r>
            <a:r>
              <a:rPr lang="en-US" sz="1050" dirty="0">
                <a:highlight>
                  <a:srgbClr val="02FF6D"/>
                </a:highlight>
                <a:sym typeface="Wingdings"/>
              </a:rPr>
              <a:t> | </a:t>
            </a:r>
            <a:r>
              <a:rPr lang="en-US" sz="1050" b="1" dirty="0">
                <a:highlight>
                  <a:srgbClr val="02FF6D"/>
                </a:highlight>
                <a:sym typeface="Wingdings"/>
              </a:rPr>
              <a:t>x</a:t>
            </a:r>
            <a:r>
              <a:rPr lang="en-US" sz="1050" dirty="0">
                <a:highlight>
                  <a:srgbClr val="02FF6D"/>
                </a:highlight>
                <a:sym typeface="Wingdings"/>
              </a:rPr>
              <a:t>)</a:t>
            </a:r>
            <a:endParaRPr lang="en-US" sz="1050" dirty="0">
              <a:highlight>
                <a:srgbClr val="02FF6D"/>
              </a:highlight>
            </a:endParaRPr>
          </a:p>
        </p:txBody>
      </p:sp>
    </p:spTree>
    <p:extLst>
      <p:ext uri="{BB962C8B-B14F-4D97-AF65-F5344CB8AC3E}">
        <p14:creationId xmlns:p14="http://schemas.microsoft.com/office/powerpoint/2010/main" val="2019921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FCF0-C27A-564C-88B8-FF2B37DEACE8}"/>
              </a:ext>
            </a:extLst>
          </p:cNvPr>
          <p:cNvSpPr>
            <a:spLocks noGrp="1"/>
          </p:cNvSpPr>
          <p:nvPr>
            <p:ph type="title"/>
          </p:nvPr>
        </p:nvSpPr>
        <p:spPr/>
        <p:txBody>
          <a:bodyPr/>
          <a:lstStyle/>
          <a:p>
            <a:r>
              <a:rPr lang="en-FI" dirty="0"/>
              <a:t>Neural end-to-end ASR with Whisper</a:t>
            </a:r>
          </a:p>
        </p:txBody>
      </p:sp>
      <p:pic>
        <p:nvPicPr>
          <p:cNvPr id="5" name="Content Placeholder 4" descr="Diagram&#10;&#10;Description automatically generated">
            <a:extLst>
              <a:ext uri="{FF2B5EF4-FFF2-40B4-BE49-F238E27FC236}">
                <a16:creationId xmlns:a16="http://schemas.microsoft.com/office/drawing/2014/main" id="{70D83B38-F0CC-0F43-AB01-7B8095990F92}"/>
              </a:ext>
            </a:extLst>
          </p:cNvPr>
          <p:cNvPicPr>
            <a:picLocks noGrp="1" noChangeAspect="1"/>
          </p:cNvPicPr>
          <p:nvPr>
            <p:ph idx="1"/>
          </p:nvPr>
        </p:nvPicPr>
        <p:blipFill>
          <a:blip r:embed="rId2"/>
          <a:stretch>
            <a:fillRect/>
          </a:stretch>
        </p:blipFill>
        <p:spPr>
          <a:xfrm>
            <a:off x="1933597" y="1213126"/>
            <a:ext cx="5276806" cy="3613813"/>
          </a:xfrm>
        </p:spPr>
      </p:pic>
      <p:sp>
        <p:nvSpPr>
          <p:cNvPr id="6" name="TextBox 5">
            <a:extLst>
              <a:ext uri="{FF2B5EF4-FFF2-40B4-BE49-F238E27FC236}">
                <a16:creationId xmlns:a16="http://schemas.microsoft.com/office/drawing/2014/main" id="{DC5B6144-B1D2-474E-9E3D-BBC5B95DE081}"/>
              </a:ext>
            </a:extLst>
          </p:cNvPr>
          <p:cNvSpPr txBox="1"/>
          <p:nvPr/>
        </p:nvSpPr>
        <p:spPr>
          <a:xfrm>
            <a:off x="5490595" y="4826939"/>
            <a:ext cx="2351926" cy="253916"/>
          </a:xfrm>
          <a:prstGeom prst="rect">
            <a:avLst/>
          </a:prstGeom>
          <a:noFill/>
        </p:spPr>
        <p:txBody>
          <a:bodyPr wrap="none" rtlCol="0">
            <a:spAutoFit/>
          </a:bodyPr>
          <a:lstStyle/>
          <a:p>
            <a:r>
              <a:rPr lang="en-GB" sz="1050" dirty="0"/>
              <a:t>https://</a:t>
            </a:r>
            <a:r>
              <a:rPr lang="en-GB" sz="1050" dirty="0" err="1"/>
              <a:t>openai.com</a:t>
            </a:r>
            <a:r>
              <a:rPr lang="en-GB" sz="1050" dirty="0"/>
              <a:t>/research/whisper</a:t>
            </a:r>
            <a:endParaRPr lang="en-FI" sz="1050" dirty="0"/>
          </a:p>
        </p:txBody>
      </p:sp>
    </p:spTree>
    <p:extLst>
      <p:ext uri="{BB962C8B-B14F-4D97-AF65-F5344CB8AC3E}">
        <p14:creationId xmlns:p14="http://schemas.microsoft.com/office/powerpoint/2010/main" val="1895575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400B-342B-5725-C323-DEEDE4DCF283}"/>
              </a:ext>
            </a:extLst>
          </p:cNvPr>
          <p:cNvSpPr>
            <a:spLocks noGrp="1"/>
          </p:cNvSpPr>
          <p:nvPr>
            <p:ph type="title"/>
          </p:nvPr>
        </p:nvSpPr>
        <p:spPr/>
        <p:txBody>
          <a:bodyPr/>
          <a:lstStyle/>
          <a:p>
            <a:r>
              <a:rPr lang="en-FI" dirty="0"/>
              <a:t>ASR demo</a:t>
            </a:r>
          </a:p>
        </p:txBody>
      </p:sp>
      <p:sp>
        <p:nvSpPr>
          <p:cNvPr id="3" name="Content Placeholder 2">
            <a:extLst>
              <a:ext uri="{FF2B5EF4-FFF2-40B4-BE49-F238E27FC236}">
                <a16:creationId xmlns:a16="http://schemas.microsoft.com/office/drawing/2014/main" id="{A6FF778A-B3C2-F0D3-6C39-86E9235CAE5B}"/>
              </a:ext>
            </a:extLst>
          </p:cNvPr>
          <p:cNvSpPr>
            <a:spLocks noGrp="1"/>
          </p:cNvSpPr>
          <p:nvPr>
            <p:ph idx="1"/>
          </p:nvPr>
        </p:nvSpPr>
        <p:spPr/>
        <p:txBody>
          <a:bodyPr/>
          <a:lstStyle/>
          <a:p>
            <a:r>
              <a:rPr lang="en-FI" dirty="0"/>
              <a:t>Try, e.g., voice control of ChatGPT or download Whisper from OpenAI to your own computer: </a:t>
            </a:r>
            <a:r>
              <a:rPr lang="en-GB" dirty="0">
                <a:hlinkClick r:id="rId2"/>
              </a:rPr>
              <a:t>https://github.com/openai/whisper</a:t>
            </a:r>
            <a:r>
              <a:rPr lang="en-FI" dirty="0"/>
              <a:t> </a:t>
            </a:r>
          </a:p>
          <a:p>
            <a:endParaRPr lang="en-FI" dirty="0"/>
          </a:p>
        </p:txBody>
      </p:sp>
      <p:sp>
        <p:nvSpPr>
          <p:cNvPr id="4" name="Slide Number Placeholder 3">
            <a:extLst>
              <a:ext uri="{FF2B5EF4-FFF2-40B4-BE49-F238E27FC236}">
                <a16:creationId xmlns:a16="http://schemas.microsoft.com/office/drawing/2014/main" id="{DE8B1283-1BA4-2340-08E2-748A5FD66170}"/>
              </a:ext>
            </a:extLst>
          </p:cNvPr>
          <p:cNvSpPr>
            <a:spLocks noGrp="1"/>
          </p:cNvSpPr>
          <p:nvPr>
            <p:ph type="sldNum" sz="quarter" idx="4"/>
          </p:nvPr>
        </p:nvSpPr>
        <p:spPr/>
        <p:txBody>
          <a:bodyPr/>
          <a:lstStyle/>
          <a:p>
            <a:fld id="{3F14EC2F-B4C8-4C28-9887-3A3EB3168110}" type="slidenum">
              <a:rPr lang="en-US" smtClean="0"/>
              <a:t>37</a:t>
            </a:fld>
            <a:endParaRPr lang="en-US"/>
          </a:p>
        </p:txBody>
      </p:sp>
    </p:spTree>
    <p:extLst>
      <p:ext uri="{BB962C8B-B14F-4D97-AF65-F5344CB8AC3E}">
        <p14:creationId xmlns:p14="http://schemas.microsoft.com/office/powerpoint/2010/main" val="3648124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5970-25A9-F638-F688-844EC8A0D78D}"/>
              </a:ext>
            </a:extLst>
          </p:cNvPr>
          <p:cNvSpPr>
            <a:spLocks noGrp="1"/>
          </p:cNvSpPr>
          <p:nvPr>
            <p:ph type="title"/>
          </p:nvPr>
        </p:nvSpPr>
        <p:spPr>
          <a:xfrm>
            <a:off x="628650" y="2443581"/>
            <a:ext cx="7886700" cy="484212"/>
          </a:xfrm>
        </p:spPr>
        <p:txBody>
          <a:bodyPr/>
          <a:lstStyle/>
          <a:p>
            <a:r>
              <a:rPr lang="en-FI" dirty="0"/>
              <a:t>Speech synthesis</a:t>
            </a:r>
          </a:p>
        </p:txBody>
      </p:sp>
      <p:sp>
        <p:nvSpPr>
          <p:cNvPr id="4" name="Slide Number Placeholder 3">
            <a:extLst>
              <a:ext uri="{FF2B5EF4-FFF2-40B4-BE49-F238E27FC236}">
                <a16:creationId xmlns:a16="http://schemas.microsoft.com/office/drawing/2014/main" id="{53F253E3-06DB-4B2E-E817-F911FAA3D6C8}"/>
              </a:ext>
            </a:extLst>
          </p:cNvPr>
          <p:cNvSpPr>
            <a:spLocks noGrp="1"/>
          </p:cNvSpPr>
          <p:nvPr>
            <p:ph type="sldNum" sz="quarter" idx="4"/>
          </p:nvPr>
        </p:nvSpPr>
        <p:spPr/>
        <p:txBody>
          <a:bodyPr/>
          <a:lstStyle/>
          <a:p>
            <a:fld id="{3F14EC2F-B4C8-4C28-9887-3A3EB3168110}" type="slidenum">
              <a:rPr lang="en-US" smtClean="0"/>
              <a:t>38</a:t>
            </a:fld>
            <a:endParaRPr lang="en-US"/>
          </a:p>
        </p:txBody>
      </p:sp>
    </p:spTree>
    <p:extLst>
      <p:ext uri="{BB962C8B-B14F-4D97-AF65-F5344CB8AC3E}">
        <p14:creationId xmlns:p14="http://schemas.microsoft.com/office/powerpoint/2010/main" val="3201278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48CE-A1C5-BD4B-9F46-E5738795F5FC}"/>
              </a:ext>
            </a:extLst>
          </p:cNvPr>
          <p:cNvSpPr>
            <a:spLocks noGrp="1"/>
          </p:cNvSpPr>
          <p:nvPr>
            <p:ph type="title"/>
          </p:nvPr>
        </p:nvSpPr>
        <p:spPr/>
        <p:txBody>
          <a:bodyPr/>
          <a:lstStyle/>
          <a:p>
            <a:r>
              <a:rPr lang="fi-FI" dirty="0" err="1"/>
              <a:t>Speech</a:t>
            </a:r>
            <a:r>
              <a:rPr lang="fi-FI" dirty="0"/>
              <a:t> </a:t>
            </a:r>
            <a:r>
              <a:rPr lang="fi-FI" dirty="0" err="1"/>
              <a:t>synthesis</a:t>
            </a:r>
            <a:endParaRPr lang="fi-FI" dirty="0"/>
          </a:p>
        </p:txBody>
      </p:sp>
      <p:sp>
        <p:nvSpPr>
          <p:cNvPr id="3" name="Content Placeholder 2">
            <a:extLst>
              <a:ext uri="{FF2B5EF4-FFF2-40B4-BE49-F238E27FC236}">
                <a16:creationId xmlns:a16="http://schemas.microsoft.com/office/drawing/2014/main" id="{17E8C47A-5D6C-F04A-BB15-F331BC4168E7}"/>
              </a:ext>
            </a:extLst>
          </p:cNvPr>
          <p:cNvSpPr>
            <a:spLocks noGrp="1"/>
          </p:cNvSpPr>
          <p:nvPr>
            <p:ph idx="1"/>
          </p:nvPr>
        </p:nvSpPr>
        <p:spPr/>
        <p:txBody>
          <a:bodyPr>
            <a:noAutofit/>
          </a:bodyPr>
          <a:lstStyle/>
          <a:p>
            <a:pPr marL="0" indent="0">
              <a:buNone/>
            </a:pPr>
            <a:r>
              <a:rPr lang="fi-FI" dirty="0" err="1"/>
              <a:t>Generation</a:t>
            </a:r>
            <a:r>
              <a:rPr lang="fi-FI" dirty="0"/>
              <a:t> of </a:t>
            </a:r>
            <a:r>
              <a:rPr lang="fi-FI" dirty="0" err="1"/>
              <a:t>speech</a:t>
            </a:r>
            <a:r>
              <a:rPr lang="fi-FI" dirty="0"/>
              <a:t> </a:t>
            </a:r>
            <a:r>
              <a:rPr lang="fi-FI" dirty="0" err="1"/>
              <a:t>from</a:t>
            </a:r>
            <a:r>
              <a:rPr lang="fi-FI" dirty="0"/>
              <a:t> </a:t>
            </a:r>
            <a:r>
              <a:rPr lang="fi-FI" dirty="0" err="1"/>
              <a:t>text</a:t>
            </a:r>
            <a:endParaRPr lang="fi-FI" dirty="0"/>
          </a:p>
          <a:p>
            <a:pPr lvl="1">
              <a:spcAft>
                <a:spcPts val="375"/>
              </a:spcAft>
            </a:pPr>
            <a:endParaRPr lang="fi-FI" dirty="0"/>
          </a:p>
          <a:p>
            <a:pPr marL="0" indent="0">
              <a:buNone/>
            </a:pPr>
            <a:r>
              <a:rPr lang="fi-FI" dirty="0"/>
              <a:t>Some </a:t>
            </a:r>
            <a:r>
              <a:rPr lang="fi-FI" dirty="0" err="1"/>
              <a:t>use</a:t>
            </a:r>
            <a:r>
              <a:rPr lang="fi-FI" dirty="0"/>
              <a:t> </a:t>
            </a:r>
            <a:r>
              <a:rPr lang="fi-FI" dirty="0" err="1"/>
              <a:t>cases</a:t>
            </a:r>
            <a:r>
              <a:rPr lang="fi-FI" dirty="0"/>
              <a:t>:</a:t>
            </a:r>
          </a:p>
          <a:p>
            <a:pPr lvl="1">
              <a:spcAft>
                <a:spcPts val="500"/>
              </a:spcAft>
            </a:pPr>
            <a:r>
              <a:rPr lang="fi-FI" dirty="0" err="1"/>
              <a:t>Hands</a:t>
            </a:r>
            <a:r>
              <a:rPr lang="fi-FI" dirty="0"/>
              <a:t>- and </a:t>
            </a:r>
            <a:r>
              <a:rPr lang="fi-FI" dirty="0" err="1"/>
              <a:t>eyes-free</a:t>
            </a:r>
            <a:r>
              <a:rPr lang="fi-FI" dirty="0"/>
              <a:t> </a:t>
            </a:r>
            <a:r>
              <a:rPr lang="fi-FI" dirty="0" err="1"/>
              <a:t>interfaces</a:t>
            </a:r>
            <a:r>
              <a:rPr lang="fi-FI" dirty="0"/>
              <a:t> (</a:t>
            </a:r>
            <a:r>
              <a:rPr lang="fi-FI" dirty="0" err="1"/>
              <a:t>e.g</a:t>
            </a:r>
            <a:r>
              <a:rPr lang="fi-FI" dirty="0"/>
              <a:t>., Siri, </a:t>
            </a:r>
            <a:r>
              <a:rPr lang="fi-FI" dirty="0" err="1"/>
              <a:t>ChatGPT</a:t>
            </a:r>
            <a:r>
              <a:rPr lang="fi-FI" dirty="0"/>
              <a:t>, </a:t>
            </a:r>
            <a:r>
              <a:rPr lang="fi-FI" dirty="0" err="1"/>
              <a:t>cars</a:t>
            </a:r>
            <a:r>
              <a:rPr lang="fi-FI" dirty="0"/>
              <a:t> etc.)</a:t>
            </a:r>
          </a:p>
          <a:p>
            <a:pPr lvl="1">
              <a:spcAft>
                <a:spcPts val="500"/>
              </a:spcAft>
            </a:pPr>
            <a:r>
              <a:rPr lang="fi-FI" dirty="0" err="1"/>
              <a:t>Assistive</a:t>
            </a:r>
            <a:r>
              <a:rPr lang="fi-FI" dirty="0"/>
              <a:t> </a:t>
            </a:r>
            <a:r>
              <a:rPr lang="fi-FI" dirty="0" err="1"/>
              <a:t>technologies</a:t>
            </a:r>
            <a:r>
              <a:rPr lang="fi-FI" dirty="0"/>
              <a:t> (for </a:t>
            </a:r>
            <a:r>
              <a:rPr lang="fi-FI" dirty="0" err="1"/>
              <a:t>speech-impaired</a:t>
            </a:r>
            <a:r>
              <a:rPr lang="fi-FI" dirty="0"/>
              <a:t>)</a:t>
            </a:r>
          </a:p>
          <a:p>
            <a:pPr lvl="1">
              <a:spcAft>
                <a:spcPts val="500"/>
              </a:spcAft>
            </a:pPr>
            <a:r>
              <a:rPr lang="fi-FI" dirty="0" err="1"/>
              <a:t>Social</a:t>
            </a:r>
            <a:r>
              <a:rPr lang="fi-FI" dirty="0"/>
              <a:t> </a:t>
            </a:r>
            <a:r>
              <a:rPr lang="fi-FI" dirty="0" err="1"/>
              <a:t>robotics</a:t>
            </a:r>
            <a:endParaRPr lang="fi-FI" dirty="0"/>
          </a:p>
          <a:p>
            <a:pPr lvl="1">
              <a:spcAft>
                <a:spcPts val="500"/>
              </a:spcAft>
            </a:pPr>
            <a:r>
              <a:rPr lang="fi-FI" dirty="0"/>
              <a:t>Entertainment (</a:t>
            </a:r>
            <a:r>
              <a:rPr lang="fi-FI" dirty="0" err="1"/>
              <a:t>e.g</a:t>
            </a:r>
            <a:r>
              <a:rPr lang="fi-FI" dirty="0"/>
              <a:t>., </a:t>
            </a:r>
            <a:r>
              <a:rPr lang="fi-FI" dirty="0" err="1"/>
              <a:t>computer</a:t>
            </a:r>
            <a:r>
              <a:rPr lang="fi-FI" dirty="0"/>
              <a:t> </a:t>
            </a:r>
            <a:r>
              <a:rPr lang="fi-FI" dirty="0" err="1"/>
              <a:t>games</a:t>
            </a:r>
            <a:r>
              <a:rPr lang="fi-FI" dirty="0"/>
              <a:t>)</a:t>
            </a:r>
          </a:p>
          <a:p>
            <a:pPr lvl="1">
              <a:spcAft>
                <a:spcPts val="500"/>
              </a:spcAft>
            </a:pPr>
            <a:r>
              <a:rPr lang="fi-FI" dirty="0" err="1"/>
              <a:t>Speech</a:t>
            </a:r>
            <a:r>
              <a:rPr lang="fi-FI" dirty="0"/>
              <a:t>-to-</a:t>
            </a:r>
            <a:r>
              <a:rPr lang="fi-FI" dirty="0" err="1"/>
              <a:t>speech</a:t>
            </a:r>
            <a:r>
              <a:rPr lang="fi-FI" dirty="0"/>
              <a:t> </a:t>
            </a:r>
            <a:r>
              <a:rPr lang="fi-FI" dirty="0" err="1"/>
              <a:t>translation</a:t>
            </a:r>
            <a:endParaRPr lang="fi-FI" dirty="0"/>
          </a:p>
          <a:p>
            <a:pPr lvl="1">
              <a:spcAft>
                <a:spcPts val="500"/>
              </a:spcAft>
            </a:pPr>
            <a:r>
              <a:rPr lang="fi-FI" dirty="0" err="1"/>
              <a:t>Speech</a:t>
            </a:r>
            <a:r>
              <a:rPr lang="fi-FI" dirty="0"/>
              <a:t> </a:t>
            </a:r>
            <a:r>
              <a:rPr lang="fi-FI" dirty="0" err="1"/>
              <a:t>production</a:t>
            </a:r>
            <a:r>
              <a:rPr lang="fi-FI" dirty="0"/>
              <a:t> </a:t>
            </a:r>
            <a:r>
              <a:rPr lang="fi-FI" dirty="0" err="1"/>
              <a:t>research</a:t>
            </a:r>
            <a:endParaRPr lang="fi-FI" dirty="0"/>
          </a:p>
          <a:p>
            <a:pPr marL="235738" lvl="1" indent="0">
              <a:spcAft>
                <a:spcPts val="375"/>
              </a:spcAft>
              <a:buNone/>
            </a:pPr>
            <a:r>
              <a:rPr lang="fi-FI" dirty="0"/>
              <a:t>	</a:t>
            </a:r>
          </a:p>
        </p:txBody>
      </p:sp>
      <p:pic>
        <p:nvPicPr>
          <p:cNvPr id="4098" name="Picture 2" descr="Kuvahaun tulos haulle first speech synthesizer">
            <a:extLst>
              <a:ext uri="{FF2B5EF4-FFF2-40B4-BE49-F238E27FC236}">
                <a16:creationId xmlns:a16="http://schemas.microsoft.com/office/drawing/2014/main" id="{2B82DE78-52DF-9440-A54B-9169328F7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924" y="2503507"/>
            <a:ext cx="3598223" cy="21529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43513" y="4656444"/>
            <a:ext cx="3130985" cy="253916"/>
          </a:xfrm>
          <a:prstGeom prst="rect">
            <a:avLst/>
          </a:prstGeom>
          <a:noFill/>
        </p:spPr>
        <p:txBody>
          <a:bodyPr wrap="none" rtlCol="0">
            <a:spAutoFit/>
          </a:bodyPr>
          <a:lstStyle/>
          <a:p>
            <a:r>
              <a:rPr lang="en-US" sz="1050" dirty="0"/>
              <a:t>Von </a:t>
            </a:r>
            <a:r>
              <a:rPr lang="en-US" sz="1050" dirty="0" err="1"/>
              <a:t>Kempelen</a:t>
            </a:r>
            <a:r>
              <a:rPr lang="en-US" sz="1050" dirty="0"/>
              <a:t> synthesizer from late 18</a:t>
            </a:r>
            <a:r>
              <a:rPr lang="en-US" sz="1050" baseline="30000" dirty="0"/>
              <a:t>th</a:t>
            </a:r>
            <a:r>
              <a:rPr lang="en-US" sz="1050" dirty="0"/>
              <a:t> century.</a:t>
            </a:r>
          </a:p>
        </p:txBody>
      </p:sp>
    </p:spTree>
    <p:extLst>
      <p:ext uri="{BB962C8B-B14F-4D97-AF65-F5344CB8AC3E}">
        <p14:creationId xmlns:p14="http://schemas.microsoft.com/office/powerpoint/2010/main" val="166430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AF11B3-515D-F149-B998-E51BB1820A9A}"/>
              </a:ext>
            </a:extLst>
          </p:cNvPr>
          <p:cNvSpPr txBox="1"/>
          <p:nvPr/>
        </p:nvSpPr>
        <p:spPr>
          <a:xfrm>
            <a:off x="5051469" y="4835723"/>
            <a:ext cx="4092531" cy="307777"/>
          </a:xfrm>
          <a:prstGeom prst="rect">
            <a:avLst/>
          </a:prstGeom>
          <a:noFill/>
        </p:spPr>
        <p:txBody>
          <a:bodyPr wrap="none" rtlCol="0">
            <a:spAutoFit/>
          </a:bodyPr>
          <a:lstStyle/>
          <a:p>
            <a:r>
              <a:rPr lang="en-US" sz="1400" dirty="0">
                <a:hlinkClick r:id="rId4"/>
              </a:rPr>
              <a:t>https://www.youtube.com/watch?v=TqAu-DDlINs</a:t>
            </a:r>
            <a:r>
              <a:rPr lang="en-US" sz="1400" dirty="0"/>
              <a:t> </a:t>
            </a:r>
          </a:p>
        </p:txBody>
      </p:sp>
      <p:pic>
        <p:nvPicPr>
          <p:cNvPr id="3" name="Online Media 2" descr="Burnistoun - Voice Recognition Lift">
            <a:hlinkClick r:id="" action="ppaction://media"/>
            <a:extLst>
              <a:ext uri="{FF2B5EF4-FFF2-40B4-BE49-F238E27FC236}">
                <a16:creationId xmlns:a16="http://schemas.microsoft.com/office/drawing/2014/main" id="{C0ED0624-7167-8443-A30C-8D7B277124D2}"/>
              </a:ext>
            </a:extLst>
          </p:cNvPr>
          <p:cNvPicPr>
            <a:picLocks noRot="1" noChangeAspect="1"/>
          </p:cNvPicPr>
          <p:nvPr>
            <a:videoFile r:link="rId1"/>
          </p:nvPr>
        </p:nvPicPr>
        <p:blipFill>
          <a:blip r:embed="rId5"/>
          <a:stretch>
            <a:fillRect/>
          </a:stretch>
        </p:blipFill>
        <p:spPr>
          <a:xfrm>
            <a:off x="1017425" y="563415"/>
            <a:ext cx="7109150" cy="4016669"/>
          </a:xfrm>
          <a:prstGeom prst="rect">
            <a:avLst/>
          </a:prstGeom>
        </p:spPr>
      </p:pic>
    </p:spTree>
    <p:extLst>
      <p:ext uri="{BB962C8B-B14F-4D97-AF65-F5344CB8AC3E}">
        <p14:creationId xmlns:p14="http://schemas.microsoft.com/office/powerpoint/2010/main" val="847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400CD-CF55-ECEC-8286-7EB75E3D834D}"/>
              </a:ext>
            </a:extLst>
          </p:cNvPr>
          <p:cNvSpPr>
            <a:spLocks noGrp="1"/>
          </p:cNvSpPr>
          <p:nvPr>
            <p:ph type="title"/>
          </p:nvPr>
        </p:nvSpPr>
        <p:spPr/>
        <p:txBody>
          <a:bodyPr/>
          <a:lstStyle/>
          <a:p>
            <a:r>
              <a:rPr lang="en-FI" dirty="0"/>
              <a:t>Articulatory speech synthesis</a:t>
            </a:r>
          </a:p>
        </p:txBody>
      </p:sp>
      <p:sp>
        <p:nvSpPr>
          <p:cNvPr id="3" name="Content Placeholder 2">
            <a:extLst>
              <a:ext uri="{FF2B5EF4-FFF2-40B4-BE49-F238E27FC236}">
                <a16:creationId xmlns:a16="http://schemas.microsoft.com/office/drawing/2014/main" id="{F6BB80BC-3050-3F69-5A41-6A0C8F442433}"/>
              </a:ext>
            </a:extLst>
          </p:cNvPr>
          <p:cNvSpPr>
            <a:spLocks noGrp="1"/>
          </p:cNvSpPr>
          <p:nvPr>
            <p:ph idx="1"/>
          </p:nvPr>
        </p:nvSpPr>
        <p:spPr>
          <a:xfrm>
            <a:off x="307801" y="1280472"/>
            <a:ext cx="4548996" cy="3263504"/>
          </a:xfrm>
        </p:spPr>
        <p:txBody>
          <a:bodyPr/>
          <a:lstStyle/>
          <a:p>
            <a:pPr marL="0" indent="0">
              <a:buNone/>
            </a:pPr>
            <a:r>
              <a:rPr lang="en-FI" dirty="0"/>
              <a:t>Generation of speech signals by </a:t>
            </a:r>
            <a:br>
              <a:rPr lang="en-FI" dirty="0"/>
            </a:br>
            <a:r>
              <a:rPr lang="en-FI" dirty="0"/>
              <a:t>modeling the physiology and acoustics of the vocal tract.</a:t>
            </a:r>
          </a:p>
          <a:p>
            <a:pPr marL="0" indent="0">
              <a:buNone/>
            </a:pPr>
            <a:endParaRPr lang="en-FI" dirty="0"/>
          </a:p>
          <a:p>
            <a:pPr marL="0" indent="0">
              <a:buNone/>
            </a:pPr>
            <a:r>
              <a:rPr lang="en-FI" dirty="0"/>
              <a:t>Used primarily for speech research. </a:t>
            </a:r>
          </a:p>
          <a:p>
            <a:pPr marL="0" indent="0">
              <a:buNone/>
            </a:pPr>
            <a:endParaRPr lang="en-FI" dirty="0"/>
          </a:p>
          <a:p>
            <a:pPr marL="0" indent="0">
              <a:buNone/>
            </a:pPr>
            <a:r>
              <a:rPr lang="en-FI" dirty="0"/>
              <a:t>Examples:</a:t>
            </a:r>
          </a:p>
          <a:p>
            <a:r>
              <a:rPr lang="en-FI" sz="1600" dirty="0">
                <a:hlinkClick r:id="rId2"/>
              </a:rPr>
              <a:t>https://www.vocaltractlab.de/index.php?page=vocaltractlab-examples</a:t>
            </a:r>
            <a:r>
              <a:rPr lang="en-FI" sz="1600" dirty="0"/>
              <a:t> </a:t>
            </a:r>
            <a:endParaRPr lang="en-FI" sz="1600" dirty="0">
              <a:hlinkClick r:id="rId3"/>
            </a:endParaRPr>
          </a:p>
          <a:p>
            <a:r>
              <a:rPr lang="en-FI" sz="1600" dirty="0">
                <a:hlinkClick r:id="rId3"/>
              </a:rPr>
              <a:t>https://ai.vub.ac.be/levi-demo/LeVI.html</a:t>
            </a:r>
            <a:r>
              <a:rPr lang="en-FI" sz="1600" dirty="0"/>
              <a:t> </a:t>
            </a:r>
            <a:endParaRPr lang="fi-FI" sz="1600" dirty="0">
              <a:hlinkClick r:id="rId4"/>
            </a:endParaRPr>
          </a:p>
          <a:p>
            <a:r>
              <a:rPr lang="x-none" sz="1600">
                <a:hlinkClick r:id="rId4"/>
              </a:rPr>
              <a:t>https://dood.al/pinktrombone/</a:t>
            </a:r>
            <a:endParaRPr lang="fi-FI" sz="1600" dirty="0"/>
          </a:p>
          <a:p>
            <a:endParaRPr lang="x-none" sz="1800"/>
          </a:p>
          <a:p>
            <a:endParaRPr lang="en-FI" dirty="0"/>
          </a:p>
        </p:txBody>
      </p:sp>
      <p:sp>
        <p:nvSpPr>
          <p:cNvPr id="4" name="Slide Number Placeholder 3">
            <a:extLst>
              <a:ext uri="{FF2B5EF4-FFF2-40B4-BE49-F238E27FC236}">
                <a16:creationId xmlns:a16="http://schemas.microsoft.com/office/drawing/2014/main" id="{CA38AEC6-7B8D-F094-1A46-694B169BFCA6}"/>
              </a:ext>
            </a:extLst>
          </p:cNvPr>
          <p:cNvSpPr>
            <a:spLocks noGrp="1"/>
          </p:cNvSpPr>
          <p:nvPr>
            <p:ph type="sldNum" sz="quarter" idx="4"/>
          </p:nvPr>
        </p:nvSpPr>
        <p:spPr/>
        <p:txBody>
          <a:bodyPr/>
          <a:lstStyle/>
          <a:p>
            <a:fld id="{3F14EC2F-B4C8-4C28-9887-3A3EB3168110}" type="slidenum">
              <a:rPr lang="en-US" smtClean="0"/>
              <a:t>40</a:t>
            </a:fld>
            <a:endParaRPr lang="en-US"/>
          </a:p>
        </p:txBody>
      </p:sp>
      <p:pic>
        <p:nvPicPr>
          <p:cNvPr id="5" name="Content Placeholder 5" descr="Diagram&#10;&#10;Description automatically generated">
            <a:extLst>
              <a:ext uri="{FF2B5EF4-FFF2-40B4-BE49-F238E27FC236}">
                <a16:creationId xmlns:a16="http://schemas.microsoft.com/office/drawing/2014/main" id="{CE7D7F12-EF55-9D07-7598-02D5C888EA77}"/>
              </a:ext>
            </a:extLst>
          </p:cNvPr>
          <p:cNvPicPr>
            <a:picLocks noChangeAspect="1"/>
          </p:cNvPicPr>
          <p:nvPr/>
        </p:nvPicPr>
        <p:blipFill>
          <a:blip r:embed="rId5"/>
          <a:stretch>
            <a:fillRect/>
          </a:stretch>
        </p:blipFill>
        <p:spPr>
          <a:xfrm>
            <a:off x="4856796" y="1359756"/>
            <a:ext cx="4287204" cy="2423988"/>
          </a:xfrm>
          <a:prstGeom prst="rect">
            <a:avLst/>
          </a:prstGeom>
        </p:spPr>
      </p:pic>
    </p:spTree>
    <p:extLst>
      <p:ext uri="{BB962C8B-B14F-4D97-AF65-F5344CB8AC3E}">
        <p14:creationId xmlns:p14="http://schemas.microsoft.com/office/powerpoint/2010/main" val="2109077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5F227-DABB-8CB3-D996-DDBE1B634CF0}"/>
              </a:ext>
            </a:extLst>
          </p:cNvPr>
          <p:cNvSpPr>
            <a:spLocks noGrp="1"/>
          </p:cNvSpPr>
          <p:nvPr>
            <p:ph type="title"/>
          </p:nvPr>
        </p:nvSpPr>
        <p:spPr/>
        <p:txBody>
          <a:bodyPr/>
          <a:lstStyle/>
          <a:p>
            <a:r>
              <a:rPr lang="en-FI" dirty="0"/>
              <a:t>Concatenative speech synthesis</a:t>
            </a:r>
          </a:p>
        </p:txBody>
      </p:sp>
      <p:sp>
        <p:nvSpPr>
          <p:cNvPr id="3" name="Content Placeholder 2">
            <a:extLst>
              <a:ext uri="{FF2B5EF4-FFF2-40B4-BE49-F238E27FC236}">
                <a16:creationId xmlns:a16="http://schemas.microsoft.com/office/drawing/2014/main" id="{1F9EDEEE-4839-1E4C-BEF8-0BCD646133C3}"/>
              </a:ext>
            </a:extLst>
          </p:cNvPr>
          <p:cNvSpPr>
            <a:spLocks noGrp="1"/>
          </p:cNvSpPr>
          <p:nvPr>
            <p:ph idx="1"/>
          </p:nvPr>
        </p:nvSpPr>
        <p:spPr/>
        <p:txBody>
          <a:bodyPr/>
          <a:lstStyle/>
          <a:p>
            <a:pPr marL="0" indent="0">
              <a:buNone/>
            </a:pPr>
            <a:r>
              <a:rPr lang="en-FI" dirty="0"/>
              <a:t>Also known as </a:t>
            </a:r>
            <a:r>
              <a:rPr lang="en-FI" b="1" i="1" dirty="0"/>
              <a:t>unit selection</a:t>
            </a:r>
            <a:r>
              <a:rPr lang="en-FI" dirty="0"/>
              <a:t> synthesis: </a:t>
            </a:r>
            <a:r>
              <a:rPr lang="fi-FI" dirty="0"/>
              <a:t>c</a:t>
            </a:r>
            <a:r>
              <a:rPr lang="x-none"/>
              <a:t>ombi</a:t>
            </a:r>
            <a:r>
              <a:rPr lang="fi-FI" dirty="0"/>
              <a:t>nation of</a:t>
            </a:r>
            <a:r>
              <a:rPr lang="x-none"/>
              <a:t> pre-recorded </a:t>
            </a:r>
            <a:r>
              <a:rPr lang="fi-FI" dirty="0" err="1"/>
              <a:t>speech</a:t>
            </a:r>
            <a:r>
              <a:rPr lang="fi-FI" dirty="0"/>
              <a:t> </a:t>
            </a:r>
            <a:r>
              <a:rPr lang="x-none"/>
              <a:t>segments (units) to create a desired </a:t>
            </a:r>
            <a:r>
              <a:rPr lang="fi-FI" dirty="0" err="1"/>
              <a:t>signal</a:t>
            </a:r>
            <a:r>
              <a:rPr lang="x-none"/>
              <a:t>.</a:t>
            </a:r>
            <a:endParaRPr lang="fi-FI" dirty="0"/>
          </a:p>
          <a:p>
            <a:pPr marL="0" indent="0">
              <a:buNone/>
            </a:pPr>
            <a:endParaRPr lang="en-FI" dirty="0"/>
          </a:p>
          <a:p>
            <a:pPr marL="0" indent="0">
              <a:buNone/>
            </a:pPr>
            <a:r>
              <a:rPr lang="en-FI" dirty="0"/>
              <a:t>Built using a large speech corpus from one </a:t>
            </a:r>
            <a:br>
              <a:rPr lang="en-FI" dirty="0"/>
            </a:br>
            <a:r>
              <a:rPr lang="en-FI" dirty="0"/>
              <a:t>professional speaker.</a:t>
            </a:r>
          </a:p>
          <a:p>
            <a:pPr marL="0" indent="0">
              <a:buNone/>
            </a:pPr>
            <a:endParaRPr lang="en-FI" dirty="0"/>
          </a:p>
          <a:p>
            <a:pPr marL="0" indent="0">
              <a:buNone/>
            </a:pPr>
            <a:r>
              <a:rPr lang="en-FI" dirty="0"/>
              <a:t>Unit selection is based on cost optimization between</a:t>
            </a:r>
            <a:br>
              <a:rPr lang="en-FI" dirty="0"/>
            </a:br>
            <a:r>
              <a:rPr lang="en-FI" dirty="0"/>
              <a:t>the intended signal and available units.</a:t>
            </a:r>
          </a:p>
          <a:p>
            <a:pPr lvl="1"/>
            <a:r>
              <a:rPr lang="en-FI" sz="1400" b="1" dirty="0"/>
              <a:t>Target cost:</a:t>
            </a:r>
            <a:r>
              <a:rPr lang="en-FI" sz="1400" dirty="0"/>
              <a:t> try to find correct sound </a:t>
            </a:r>
            <a:r>
              <a:rPr lang="fi-FI" sz="1400" dirty="0" err="1"/>
              <a:t>with</a:t>
            </a:r>
            <a:r>
              <a:rPr lang="fi-FI" sz="1400" dirty="0"/>
              <a:t> </a:t>
            </a:r>
            <a:r>
              <a:rPr lang="fi-FI" sz="1400" dirty="0" err="1"/>
              <a:t>correct</a:t>
            </a:r>
            <a:r>
              <a:rPr lang="fi-FI" sz="1400" dirty="0"/>
              <a:t> </a:t>
            </a:r>
            <a:r>
              <a:rPr lang="fi-FI" sz="1400" dirty="0" err="1"/>
              <a:t>prosody</a:t>
            </a:r>
            <a:r>
              <a:rPr lang="fi-FI" sz="1400" dirty="0"/>
              <a:t>.</a:t>
            </a:r>
            <a:endParaRPr lang="en-FI" sz="1400" dirty="0"/>
          </a:p>
          <a:p>
            <a:pPr lvl="1"/>
            <a:r>
              <a:rPr lang="en-FI" sz="1400" b="1" dirty="0"/>
              <a:t>Concatenation cost:</a:t>
            </a:r>
            <a:r>
              <a:rPr lang="en-FI" sz="1400" dirty="0"/>
              <a:t> ensure seamless transitions betwe</a:t>
            </a:r>
            <a:r>
              <a:rPr lang="en-GB" sz="1400" dirty="0"/>
              <a:t>e</a:t>
            </a:r>
            <a:r>
              <a:rPr lang="en-FI" sz="1400" dirty="0"/>
              <a:t>n sounds?</a:t>
            </a:r>
          </a:p>
          <a:p>
            <a:pPr lvl="1"/>
            <a:r>
              <a:rPr lang="en-FI" sz="1400" dirty="0"/>
              <a:t>Can be solved together as a dynamic programming problem.</a:t>
            </a:r>
          </a:p>
          <a:p>
            <a:pPr marL="0" indent="0">
              <a:buNone/>
            </a:pPr>
            <a:endParaRPr lang="en-FI" dirty="0"/>
          </a:p>
        </p:txBody>
      </p:sp>
      <p:sp>
        <p:nvSpPr>
          <p:cNvPr id="4" name="Slide Number Placeholder 3">
            <a:extLst>
              <a:ext uri="{FF2B5EF4-FFF2-40B4-BE49-F238E27FC236}">
                <a16:creationId xmlns:a16="http://schemas.microsoft.com/office/drawing/2014/main" id="{1E727FFC-5861-4B3A-871D-9C44CD197BA4}"/>
              </a:ext>
            </a:extLst>
          </p:cNvPr>
          <p:cNvSpPr>
            <a:spLocks noGrp="1"/>
          </p:cNvSpPr>
          <p:nvPr>
            <p:ph type="sldNum" sz="quarter" idx="4"/>
          </p:nvPr>
        </p:nvSpPr>
        <p:spPr/>
        <p:txBody>
          <a:bodyPr/>
          <a:lstStyle/>
          <a:p>
            <a:fld id="{3F14EC2F-B4C8-4C28-9887-3A3EB3168110}" type="slidenum">
              <a:rPr lang="en-US" smtClean="0"/>
              <a:t>41</a:t>
            </a:fld>
            <a:endParaRPr lang="en-US"/>
          </a:p>
        </p:txBody>
      </p:sp>
      <p:pic>
        <p:nvPicPr>
          <p:cNvPr id="6" name="Picture 5">
            <a:extLst>
              <a:ext uri="{FF2B5EF4-FFF2-40B4-BE49-F238E27FC236}">
                <a16:creationId xmlns:a16="http://schemas.microsoft.com/office/drawing/2014/main" id="{82E78AD2-5EE3-603A-FCF9-501E8EC32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485" y="1664498"/>
            <a:ext cx="3019244" cy="1657922"/>
          </a:xfrm>
          <a:prstGeom prst="rect">
            <a:avLst/>
          </a:prstGeom>
        </p:spPr>
      </p:pic>
      <p:pic>
        <p:nvPicPr>
          <p:cNvPr id="7" name="Picture 2">
            <a:extLst>
              <a:ext uri="{FF2B5EF4-FFF2-40B4-BE49-F238E27FC236}">
                <a16:creationId xmlns:a16="http://schemas.microsoft.com/office/drawing/2014/main" id="{33D754DC-55B9-E835-A206-8F6E518680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34022" y="3627788"/>
            <a:ext cx="2909977" cy="145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79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0615-A530-CA44-8D95-5F6A1AB73747}"/>
              </a:ext>
            </a:extLst>
          </p:cNvPr>
          <p:cNvSpPr>
            <a:spLocks noGrp="1"/>
          </p:cNvSpPr>
          <p:nvPr>
            <p:ph type="title"/>
          </p:nvPr>
        </p:nvSpPr>
        <p:spPr>
          <a:xfrm>
            <a:off x="307799" y="683792"/>
            <a:ext cx="8778692" cy="484212"/>
          </a:xfrm>
        </p:spPr>
        <p:txBody>
          <a:bodyPr/>
          <a:lstStyle/>
          <a:p>
            <a:r>
              <a:rPr lang="en-FI" dirty="0"/>
              <a:t>Statistical parametric speech synthesis</a:t>
            </a:r>
            <a:endParaRPr lang="x-none" dirty="0"/>
          </a:p>
        </p:txBody>
      </p:sp>
      <p:sp>
        <p:nvSpPr>
          <p:cNvPr id="3" name="Content Placeholder 2">
            <a:extLst>
              <a:ext uri="{FF2B5EF4-FFF2-40B4-BE49-F238E27FC236}">
                <a16:creationId xmlns:a16="http://schemas.microsoft.com/office/drawing/2014/main" id="{A0DC07A8-895F-C54A-88BF-AC00C813B854}"/>
              </a:ext>
            </a:extLst>
          </p:cNvPr>
          <p:cNvSpPr>
            <a:spLocks noGrp="1"/>
          </p:cNvSpPr>
          <p:nvPr>
            <p:ph idx="1"/>
          </p:nvPr>
        </p:nvSpPr>
        <p:spPr>
          <a:xfrm>
            <a:off x="523336" y="2571750"/>
            <a:ext cx="7620000" cy="2286000"/>
          </a:xfrm>
        </p:spPr>
        <p:txBody>
          <a:bodyPr/>
          <a:lstStyle/>
          <a:p>
            <a:pPr marL="0" indent="0">
              <a:buNone/>
            </a:pPr>
            <a:r>
              <a:rPr lang="x-none" dirty="0"/>
              <a:t>Step 1</a:t>
            </a:r>
            <a:r>
              <a:rPr lang="x-none"/>
              <a:t>: Generate </a:t>
            </a:r>
            <a:r>
              <a:rPr lang="x-none" i="1"/>
              <a:t>linguistic features</a:t>
            </a:r>
            <a:r>
              <a:rPr lang="fi-FI" i="1" dirty="0"/>
              <a:t> </a:t>
            </a:r>
            <a:r>
              <a:rPr lang="x-none"/>
              <a:t>from text</a:t>
            </a:r>
            <a:endParaRPr lang="x-none" dirty="0"/>
          </a:p>
          <a:p>
            <a:pPr marL="0" indent="0">
              <a:buNone/>
            </a:pPr>
            <a:r>
              <a:rPr lang="x-none" dirty="0"/>
              <a:t>Step 2: </a:t>
            </a:r>
            <a:r>
              <a:rPr lang="x-none"/>
              <a:t>Generate </a:t>
            </a:r>
            <a:r>
              <a:rPr lang="fi-FI" i="1" dirty="0" err="1"/>
              <a:t>acoustic</a:t>
            </a:r>
            <a:r>
              <a:rPr lang="x-none" i="1"/>
              <a:t> features </a:t>
            </a:r>
            <a:r>
              <a:rPr lang="x-none"/>
              <a:t>from</a:t>
            </a:r>
            <a:r>
              <a:rPr lang="fi-FI" dirty="0"/>
              <a:t> </a:t>
            </a:r>
            <a:r>
              <a:rPr lang="fi-FI" dirty="0" err="1"/>
              <a:t>the</a:t>
            </a:r>
            <a:r>
              <a:rPr lang="x-none"/>
              <a:t> </a:t>
            </a:r>
            <a:r>
              <a:rPr lang="x-none" dirty="0"/>
              <a:t>linguistic features</a:t>
            </a:r>
          </a:p>
          <a:p>
            <a:pPr marL="0" indent="0">
              <a:buNone/>
            </a:pPr>
            <a:r>
              <a:rPr lang="x-none" dirty="0"/>
              <a:t>Step 3: Generate </a:t>
            </a:r>
            <a:r>
              <a:rPr lang="x-none" i="1" dirty="0"/>
              <a:t>acoustic </a:t>
            </a:r>
            <a:r>
              <a:rPr lang="x-none" i="1"/>
              <a:t>waveform </a:t>
            </a:r>
            <a:r>
              <a:rPr lang="x-none"/>
              <a:t>from</a:t>
            </a:r>
            <a:r>
              <a:rPr lang="fi-FI" dirty="0"/>
              <a:t> </a:t>
            </a:r>
            <a:r>
              <a:rPr lang="fi-FI" dirty="0" err="1"/>
              <a:t>the</a:t>
            </a:r>
            <a:r>
              <a:rPr lang="x-none"/>
              <a:t> </a:t>
            </a:r>
            <a:r>
              <a:rPr lang="x-none" dirty="0"/>
              <a:t>speech features</a:t>
            </a:r>
          </a:p>
          <a:p>
            <a:pPr marL="0" indent="0">
              <a:buNone/>
            </a:pPr>
            <a:endParaRPr lang="x-none" dirty="0"/>
          </a:p>
          <a:p>
            <a:pPr marL="0" indent="0">
              <a:buNone/>
            </a:pPr>
            <a:r>
              <a:rPr lang="fi-FI" dirty="0" err="1"/>
              <a:t>Almost</a:t>
            </a:r>
            <a:r>
              <a:rPr lang="fi-FI" dirty="0"/>
              <a:t> </a:t>
            </a:r>
            <a:r>
              <a:rPr lang="fi-FI" dirty="0" err="1"/>
              <a:t>like</a:t>
            </a:r>
            <a:r>
              <a:rPr lang="fi-FI" dirty="0"/>
              <a:t> </a:t>
            </a:r>
            <a:r>
              <a:rPr lang="fi-FI" b="1" dirty="0"/>
              <a:t>ASR </a:t>
            </a:r>
            <a:r>
              <a:rPr lang="fi-FI" b="1" dirty="0" err="1"/>
              <a:t>inverted</a:t>
            </a:r>
            <a:r>
              <a:rPr lang="fi-FI" dirty="0"/>
              <a:t>!</a:t>
            </a:r>
            <a:r>
              <a:rPr lang="x-none"/>
              <a:t> </a:t>
            </a:r>
            <a:endParaRPr lang="fi-FI" dirty="0"/>
          </a:p>
          <a:p>
            <a:pPr marL="0" indent="0">
              <a:buNone/>
            </a:pPr>
            <a:r>
              <a:rPr lang="x-none"/>
              <a:t>(</a:t>
            </a:r>
            <a:r>
              <a:rPr lang="x-none" dirty="0"/>
              <a:t>waveform to features, features to lingustic units, linguistic units to text). </a:t>
            </a:r>
          </a:p>
        </p:txBody>
      </p:sp>
      <p:pic>
        <p:nvPicPr>
          <p:cNvPr id="7" name="Picture 6" descr="Diagram&#10;&#10;Description automatically generated">
            <a:extLst>
              <a:ext uri="{FF2B5EF4-FFF2-40B4-BE49-F238E27FC236}">
                <a16:creationId xmlns:a16="http://schemas.microsoft.com/office/drawing/2014/main" id="{D5517BF6-7244-9446-B00D-813AB1BF1925}"/>
              </a:ext>
            </a:extLst>
          </p:cNvPr>
          <p:cNvPicPr>
            <a:picLocks noChangeAspect="1"/>
          </p:cNvPicPr>
          <p:nvPr/>
        </p:nvPicPr>
        <p:blipFill>
          <a:blip r:embed="rId2"/>
          <a:stretch>
            <a:fillRect/>
          </a:stretch>
        </p:blipFill>
        <p:spPr>
          <a:xfrm>
            <a:off x="1157638" y="1298475"/>
            <a:ext cx="6843362" cy="1117800"/>
          </a:xfrm>
          <a:prstGeom prst="rect">
            <a:avLst/>
          </a:prstGeom>
        </p:spPr>
      </p:pic>
    </p:spTree>
    <p:extLst>
      <p:ext uri="{BB962C8B-B14F-4D97-AF65-F5344CB8AC3E}">
        <p14:creationId xmlns:p14="http://schemas.microsoft.com/office/powerpoint/2010/main" val="3824173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1470-6D86-9F46-B5CF-5B2B70ED4876}"/>
              </a:ext>
            </a:extLst>
          </p:cNvPr>
          <p:cNvSpPr>
            <a:spLocks noGrp="1"/>
          </p:cNvSpPr>
          <p:nvPr>
            <p:ph type="title"/>
          </p:nvPr>
        </p:nvSpPr>
        <p:spPr/>
        <p:txBody>
          <a:bodyPr/>
          <a:lstStyle/>
          <a:p>
            <a:r>
              <a:rPr lang="en-FI" dirty="0"/>
              <a:t>Statistical synthesis: text analysis</a:t>
            </a:r>
          </a:p>
        </p:txBody>
      </p:sp>
      <p:sp>
        <p:nvSpPr>
          <p:cNvPr id="3" name="Content Placeholder 2">
            <a:extLst>
              <a:ext uri="{FF2B5EF4-FFF2-40B4-BE49-F238E27FC236}">
                <a16:creationId xmlns:a16="http://schemas.microsoft.com/office/drawing/2014/main" id="{0AB86C58-9E6A-BB40-8DA4-DA164B911709}"/>
              </a:ext>
            </a:extLst>
          </p:cNvPr>
          <p:cNvSpPr>
            <a:spLocks noGrp="1"/>
          </p:cNvSpPr>
          <p:nvPr>
            <p:ph idx="1"/>
          </p:nvPr>
        </p:nvSpPr>
        <p:spPr/>
        <p:txBody>
          <a:bodyPr/>
          <a:lstStyle/>
          <a:p>
            <a:pPr marL="0" indent="0">
              <a:buNone/>
            </a:pPr>
            <a:r>
              <a:rPr lang="en-FI" dirty="0"/>
              <a:t>Written language does not specify how something should be spoken.</a:t>
            </a:r>
          </a:p>
          <a:p>
            <a:pPr lvl="1"/>
            <a:r>
              <a:rPr lang="en-FI" dirty="0"/>
              <a:t>Missing details on pronunciation, rhythm and tempo, intonation, stress patterns etc…</a:t>
            </a:r>
          </a:p>
          <a:p>
            <a:pPr marL="0" indent="0">
              <a:buNone/>
            </a:pPr>
            <a:endParaRPr lang="en-FI" dirty="0"/>
          </a:p>
          <a:p>
            <a:pPr marL="0" indent="0">
              <a:buNone/>
            </a:pPr>
            <a:r>
              <a:rPr lang="en-FI" dirty="0"/>
              <a:t>Text analysis module tries to ”invent” t</a:t>
            </a:r>
            <a:r>
              <a:rPr lang="en-GB" dirty="0"/>
              <a:t>he</a:t>
            </a:r>
            <a:r>
              <a:rPr lang="en-FI" dirty="0"/>
              <a:t> best way to speak out the given text.</a:t>
            </a:r>
          </a:p>
          <a:p>
            <a:pPr lvl="1"/>
            <a:r>
              <a:rPr lang="en-FI" dirty="0"/>
              <a:t>Technically: mapping from letters of text to linguistic features</a:t>
            </a:r>
          </a:p>
          <a:p>
            <a:pPr lvl="1"/>
            <a:r>
              <a:rPr lang="en-FI" dirty="0"/>
              <a:t>Minimally: speech sounds (phones) and their duration and intonation.</a:t>
            </a:r>
          </a:p>
          <a:p>
            <a:pPr lvl="1"/>
            <a:r>
              <a:rPr lang="en-FI" dirty="0"/>
              <a:t>C</a:t>
            </a:r>
            <a:r>
              <a:rPr lang="en-GB" dirty="0"/>
              <a:t>an</a:t>
            </a:r>
            <a:r>
              <a:rPr lang="en-FI" dirty="0"/>
              <a:t> be rule-based or statistical. </a:t>
            </a:r>
          </a:p>
          <a:p>
            <a:pPr lvl="1"/>
            <a:endParaRPr lang="en-FI" dirty="0"/>
          </a:p>
          <a:p>
            <a:pPr marL="0" indent="0">
              <a:buNone/>
            </a:pPr>
            <a:endParaRPr lang="en-FI" dirty="0"/>
          </a:p>
        </p:txBody>
      </p:sp>
    </p:spTree>
    <p:extLst>
      <p:ext uri="{BB962C8B-B14F-4D97-AF65-F5344CB8AC3E}">
        <p14:creationId xmlns:p14="http://schemas.microsoft.com/office/powerpoint/2010/main" val="422511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5659-FA32-B046-9685-B734CF850A6D}"/>
              </a:ext>
            </a:extLst>
          </p:cNvPr>
          <p:cNvSpPr>
            <a:spLocks noGrp="1"/>
          </p:cNvSpPr>
          <p:nvPr>
            <p:ph type="title"/>
          </p:nvPr>
        </p:nvSpPr>
        <p:spPr/>
        <p:txBody>
          <a:bodyPr/>
          <a:lstStyle/>
          <a:p>
            <a:r>
              <a:rPr lang="fi-FI" dirty="0"/>
              <a:t>Statistical </a:t>
            </a:r>
            <a:r>
              <a:rPr lang="fi-FI" dirty="0" err="1"/>
              <a:t>synthesis</a:t>
            </a:r>
            <a:r>
              <a:rPr lang="fi-FI" dirty="0"/>
              <a:t>: feature </a:t>
            </a:r>
            <a:r>
              <a:rPr lang="fi-FI" dirty="0" err="1"/>
              <a:t>generation</a:t>
            </a:r>
            <a:endParaRPr lang="x-none" dirty="0"/>
          </a:p>
        </p:txBody>
      </p:sp>
      <p:sp>
        <p:nvSpPr>
          <p:cNvPr id="3" name="Content Placeholder 2">
            <a:extLst>
              <a:ext uri="{FF2B5EF4-FFF2-40B4-BE49-F238E27FC236}">
                <a16:creationId xmlns:a16="http://schemas.microsoft.com/office/drawing/2014/main" id="{5917785C-0ECC-9B41-AFF2-D5FB83A6CF37}"/>
              </a:ext>
            </a:extLst>
          </p:cNvPr>
          <p:cNvSpPr>
            <a:spLocks noGrp="1"/>
          </p:cNvSpPr>
          <p:nvPr>
            <p:ph idx="1"/>
          </p:nvPr>
        </p:nvSpPr>
        <p:spPr/>
        <p:txBody>
          <a:bodyPr/>
          <a:lstStyle/>
          <a:p>
            <a:pPr marL="0" indent="0">
              <a:buNone/>
            </a:pPr>
            <a:r>
              <a:rPr lang="fi-FI" dirty="0" err="1"/>
              <a:t>Spectral</a:t>
            </a:r>
            <a:r>
              <a:rPr lang="fi-FI" dirty="0"/>
              <a:t> f</a:t>
            </a:r>
            <a:r>
              <a:rPr lang="x-none"/>
              <a:t>eature</a:t>
            </a:r>
            <a:r>
              <a:rPr lang="fi-FI" dirty="0"/>
              <a:t>s</a:t>
            </a:r>
            <a:r>
              <a:rPr lang="x-none"/>
              <a:t> </a:t>
            </a:r>
            <a:r>
              <a:rPr lang="fi-FI" dirty="0" err="1"/>
              <a:t>from</a:t>
            </a:r>
            <a:r>
              <a:rPr lang="fi-FI" dirty="0"/>
              <a:t> an </a:t>
            </a:r>
            <a:r>
              <a:rPr lang="fi-FI" dirty="0" err="1"/>
              <a:t>acoustic</a:t>
            </a:r>
            <a:r>
              <a:rPr lang="fi-FI" dirty="0"/>
              <a:t> </a:t>
            </a:r>
            <a:r>
              <a:rPr lang="fi-FI" dirty="0" err="1"/>
              <a:t>model</a:t>
            </a:r>
            <a:r>
              <a:rPr lang="fi-FI" dirty="0"/>
              <a:t> (a </a:t>
            </a:r>
            <a:r>
              <a:rPr lang="fi-FI" dirty="0" err="1"/>
              <a:t>generative</a:t>
            </a:r>
            <a:r>
              <a:rPr lang="fi-FI" dirty="0"/>
              <a:t> </a:t>
            </a:r>
            <a:r>
              <a:rPr lang="fi-FI" dirty="0" err="1"/>
              <a:t>machine</a:t>
            </a:r>
            <a:r>
              <a:rPr lang="fi-FI" dirty="0"/>
              <a:t> </a:t>
            </a:r>
            <a:r>
              <a:rPr lang="fi-FI" dirty="0" err="1"/>
              <a:t>learning</a:t>
            </a:r>
            <a:r>
              <a:rPr lang="fi-FI" dirty="0"/>
              <a:t> </a:t>
            </a:r>
            <a:r>
              <a:rPr lang="fi-FI" dirty="0" err="1"/>
              <a:t>model</a:t>
            </a:r>
            <a:r>
              <a:rPr lang="fi-FI" dirty="0"/>
              <a:t>)</a:t>
            </a:r>
          </a:p>
          <a:p>
            <a:pPr lvl="1"/>
            <a:r>
              <a:rPr lang="en-FI" dirty="0"/>
              <a:t>Model generates a sequence of acoustic features for a sequence of linguistic units.</a:t>
            </a:r>
          </a:p>
          <a:p>
            <a:pPr lvl="1"/>
            <a:r>
              <a:rPr lang="en-FI" dirty="0"/>
              <a:t>Trained in advance using a speech database. </a:t>
            </a:r>
          </a:p>
        </p:txBody>
      </p:sp>
      <p:pic>
        <p:nvPicPr>
          <p:cNvPr id="6" name="Picture 5">
            <a:extLst>
              <a:ext uri="{FF2B5EF4-FFF2-40B4-BE49-F238E27FC236}">
                <a16:creationId xmlns:a16="http://schemas.microsoft.com/office/drawing/2014/main" id="{63EBCD24-3366-194B-8212-6BF16D120CCD}"/>
              </a:ext>
            </a:extLst>
          </p:cNvPr>
          <p:cNvPicPr>
            <a:picLocks noChangeAspect="1"/>
          </p:cNvPicPr>
          <p:nvPr/>
        </p:nvPicPr>
        <p:blipFill rotWithShape="1">
          <a:blip r:embed="rId2"/>
          <a:srcRect b="3157"/>
          <a:stretch/>
        </p:blipFill>
        <p:spPr>
          <a:xfrm>
            <a:off x="2142939" y="2800642"/>
            <a:ext cx="4137091" cy="2342858"/>
          </a:xfrm>
          <a:prstGeom prst="rect">
            <a:avLst/>
          </a:prstGeom>
        </p:spPr>
      </p:pic>
    </p:spTree>
    <p:extLst>
      <p:ext uri="{BB962C8B-B14F-4D97-AF65-F5344CB8AC3E}">
        <p14:creationId xmlns:p14="http://schemas.microsoft.com/office/powerpoint/2010/main" val="3091994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B624-6A62-3C42-ACB4-FC1085121647}"/>
              </a:ext>
            </a:extLst>
          </p:cNvPr>
          <p:cNvSpPr>
            <a:spLocks noGrp="1"/>
          </p:cNvSpPr>
          <p:nvPr>
            <p:ph type="title"/>
          </p:nvPr>
        </p:nvSpPr>
        <p:spPr/>
        <p:txBody>
          <a:bodyPr/>
          <a:lstStyle/>
          <a:p>
            <a:r>
              <a:rPr lang="fi-FI" dirty="0"/>
              <a:t>Statistical </a:t>
            </a:r>
            <a:r>
              <a:rPr lang="fi-FI" dirty="0" err="1"/>
              <a:t>synthesis</a:t>
            </a:r>
            <a:r>
              <a:rPr lang="fi-FI" dirty="0"/>
              <a:t>: </a:t>
            </a:r>
            <a:r>
              <a:rPr lang="fi-FI" dirty="0" err="1"/>
              <a:t>vocoding</a:t>
            </a:r>
            <a:endParaRPr lang="x-none" dirty="0"/>
          </a:p>
        </p:txBody>
      </p:sp>
      <p:sp>
        <p:nvSpPr>
          <p:cNvPr id="3" name="Content Placeholder 2">
            <a:extLst>
              <a:ext uri="{FF2B5EF4-FFF2-40B4-BE49-F238E27FC236}">
                <a16:creationId xmlns:a16="http://schemas.microsoft.com/office/drawing/2014/main" id="{D92CA3AB-ECE5-2B43-BE3F-0D9668BE7046}"/>
              </a:ext>
            </a:extLst>
          </p:cNvPr>
          <p:cNvSpPr>
            <a:spLocks noGrp="1"/>
          </p:cNvSpPr>
          <p:nvPr>
            <p:ph idx="1"/>
          </p:nvPr>
        </p:nvSpPr>
        <p:spPr>
          <a:xfrm>
            <a:off x="741872" y="1200150"/>
            <a:ext cx="6916228" cy="1908216"/>
          </a:xfrm>
        </p:spPr>
        <p:txBody>
          <a:bodyPr>
            <a:noAutofit/>
          </a:bodyPr>
          <a:lstStyle/>
          <a:p>
            <a:pPr marL="0" indent="0">
              <a:buNone/>
            </a:pPr>
            <a:r>
              <a:rPr lang="x-none"/>
              <a:t>Once</a:t>
            </a:r>
            <a:r>
              <a:rPr lang="fi-FI" dirty="0"/>
              <a:t> </a:t>
            </a:r>
            <a:r>
              <a:rPr lang="fi-FI" dirty="0" err="1"/>
              <a:t>the</a:t>
            </a:r>
            <a:r>
              <a:rPr lang="fi-FI" dirty="0"/>
              <a:t> </a:t>
            </a:r>
            <a:r>
              <a:rPr lang="fi-FI" dirty="0" err="1"/>
              <a:t>acoustic</a:t>
            </a:r>
            <a:r>
              <a:rPr lang="x-none"/>
              <a:t> </a:t>
            </a:r>
            <a:r>
              <a:rPr lang="x-none" dirty="0"/>
              <a:t>features exist, </a:t>
            </a:r>
            <a:r>
              <a:rPr lang="x-none" i="1" dirty="0"/>
              <a:t>a vocoder </a:t>
            </a:r>
            <a:r>
              <a:rPr lang="x-none" dirty="0"/>
              <a:t>is used for waveform generation</a:t>
            </a:r>
            <a:r>
              <a:rPr lang="x-none"/>
              <a:t>. </a:t>
            </a:r>
            <a:endParaRPr lang="fi-FI" sz="750" dirty="0"/>
          </a:p>
          <a:p>
            <a:pPr lvl="1">
              <a:lnSpc>
                <a:spcPct val="120000"/>
              </a:lnSpc>
            </a:pPr>
            <a:r>
              <a:rPr lang="fi-FI" dirty="0" err="1"/>
              <a:t>Vocoder</a:t>
            </a:r>
            <a:r>
              <a:rPr lang="fi-FI" dirty="0"/>
              <a:t> = an </a:t>
            </a:r>
            <a:r>
              <a:rPr lang="fi-FI" dirty="0" err="1"/>
              <a:t>algorithm</a:t>
            </a:r>
            <a:r>
              <a:rPr lang="fi-FI" dirty="0"/>
              <a:t> </a:t>
            </a:r>
            <a:r>
              <a:rPr lang="fi-FI" dirty="0" err="1"/>
              <a:t>that</a:t>
            </a:r>
            <a:r>
              <a:rPr lang="fi-FI" dirty="0"/>
              <a:t> </a:t>
            </a:r>
            <a:r>
              <a:rPr lang="fi-FI" dirty="0" err="1"/>
              <a:t>can</a:t>
            </a:r>
            <a:r>
              <a:rPr lang="fi-FI" dirty="0"/>
              <a:t> </a:t>
            </a:r>
            <a:r>
              <a:rPr lang="fi-FI" dirty="0" err="1"/>
              <a:t>decompose</a:t>
            </a:r>
            <a:r>
              <a:rPr lang="fi-FI" dirty="0"/>
              <a:t> </a:t>
            </a:r>
            <a:r>
              <a:rPr lang="fi-FI" dirty="0" err="1"/>
              <a:t>speech</a:t>
            </a:r>
            <a:r>
              <a:rPr lang="fi-FI" dirty="0"/>
              <a:t> into </a:t>
            </a:r>
            <a:r>
              <a:rPr lang="fi-FI" dirty="0" err="1"/>
              <a:t>features</a:t>
            </a:r>
            <a:r>
              <a:rPr lang="fi-FI" dirty="0"/>
              <a:t> (</a:t>
            </a:r>
            <a:r>
              <a:rPr lang="fi-FI" dirty="0" err="1"/>
              <a:t>analysis</a:t>
            </a:r>
            <a:r>
              <a:rPr lang="fi-FI" dirty="0"/>
              <a:t>) and </a:t>
            </a:r>
            <a:r>
              <a:rPr lang="fi-FI" dirty="0" err="1"/>
              <a:t>reconstruct</a:t>
            </a:r>
            <a:r>
              <a:rPr lang="fi-FI" dirty="0"/>
              <a:t> </a:t>
            </a:r>
            <a:r>
              <a:rPr lang="fi-FI" dirty="0" err="1"/>
              <a:t>the</a:t>
            </a:r>
            <a:r>
              <a:rPr lang="fi-FI" dirty="0"/>
              <a:t> </a:t>
            </a:r>
            <a:r>
              <a:rPr lang="fi-FI" dirty="0" err="1"/>
              <a:t>signal</a:t>
            </a:r>
            <a:r>
              <a:rPr lang="fi-FI" dirty="0"/>
              <a:t> </a:t>
            </a:r>
            <a:r>
              <a:rPr lang="fi-FI" dirty="0" err="1"/>
              <a:t>back</a:t>
            </a:r>
            <a:r>
              <a:rPr lang="fi-FI" dirty="0"/>
              <a:t> </a:t>
            </a:r>
            <a:r>
              <a:rPr lang="fi-FI" dirty="0" err="1"/>
              <a:t>from</a:t>
            </a:r>
            <a:r>
              <a:rPr lang="fi-FI" dirty="0"/>
              <a:t> </a:t>
            </a:r>
            <a:r>
              <a:rPr lang="fi-FI" dirty="0" err="1"/>
              <a:t>them</a:t>
            </a:r>
            <a:r>
              <a:rPr lang="fi-FI" dirty="0"/>
              <a:t> (</a:t>
            </a:r>
            <a:r>
              <a:rPr lang="fi-FI" dirty="0" err="1"/>
              <a:t>synthesis</a:t>
            </a:r>
            <a:r>
              <a:rPr lang="fi-FI" dirty="0"/>
              <a:t>). </a:t>
            </a:r>
          </a:p>
        </p:txBody>
      </p:sp>
      <p:pic>
        <p:nvPicPr>
          <p:cNvPr id="5" name="Picture 4" descr="Diagram&#10;&#10;Description automatically generated">
            <a:extLst>
              <a:ext uri="{FF2B5EF4-FFF2-40B4-BE49-F238E27FC236}">
                <a16:creationId xmlns:a16="http://schemas.microsoft.com/office/drawing/2014/main" id="{4661CA72-FFD2-084C-A42B-9C05B304A1D1}"/>
              </a:ext>
            </a:extLst>
          </p:cNvPr>
          <p:cNvPicPr>
            <a:picLocks noChangeAspect="1"/>
          </p:cNvPicPr>
          <p:nvPr/>
        </p:nvPicPr>
        <p:blipFill rotWithShape="1">
          <a:blip r:embed="rId3"/>
          <a:srcRect t="5935"/>
          <a:stretch/>
        </p:blipFill>
        <p:spPr>
          <a:xfrm>
            <a:off x="1143000" y="3046021"/>
            <a:ext cx="6858000" cy="1782438"/>
          </a:xfrm>
          <a:prstGeom prst="rect">
            <a:avLst/>
          </a:prstGeom>
        </p:spPr>
      </p:pic>
      <p:sp>
        <p:nvSpPr>
          <p:cNvPr id="6" name="TextBox 5">
            <a:extLst>
              <a:ext uri="{FF2B5EF4-FFF2-40B4-BE49-F238E27FC236}">
                <a16:creationId xmlns:a16="http://schemas.microsoft.com/office/drawing/2014/main" id="{DD2FCBAC-F5B0-2342-AE00-6408601761B2}"/>
              </a:ext>
            </a:extLst>
          </p:cNvPr>
          <p:cNvSpPr txBox="1"/>
          <p:nvPr/>
        </p:nvSpPr>
        <p:spPr>
          <a:xfrm>
            <a:off x="2918287" y="4828459"/>
            <a:ext cx="2967479" cy="248209"/>
          </a:xfrm>
          <a:prstGeom prst="rect">
            <a:avLst/>
          </a:prstGeom>
          <a:noFill/>
        </p:spPr>
        <p:txBody>
          <a:bodyPr wrap="none" rtlCol="0">
            <a:spAutoFit/>
          </a:bodyPr>
          <a:lstStyle/>
          <a:p>
            <a:r>
              <a:rPr lang="x-none" sz="1013" b="1" dirty="0"/>
              <a:t>Figure: </a:t>
            </a:r>
            <a:r>
              <a:rPr lang="x-none" sz="1013" dirty="0"/>
              <a:t>A schematic view of a generic vocoder. </a:t>
            </a:r>
            <a:endParaRPr lang="x-none" sz="1013" b="1" dirty="0"/>
          </a:p>
        </p:txBody>
      </p:sp>
      <p:grpSp>
        <p:nvGrpSpPr>
          <p:cNvPr id="4" name="Group 3">
            <a:extLst>
              <a:ext uri="{FF2B5EF4-FFF2-40B4-BE49-F238E27FC236}">
                <a16:creationId xmlns:a16="http://schemas.microsoft.com/office/drawing/2014/main" id="{EF11BF3B-653C-DD99-BE51-EC5A6F383432}"/>
              </a:ext>
            </a:extLst>
          </p:cNvPr>
          <p:cNvGrpSpPr/>
          <p:nvPr/>
        </p:nvGrpSpPr>
        <p:grpSpPr>
          <a:xfrm>
            <a:off x="3915311" y="2686054"/>
            <a:ext cx="1135247" cy="1375307"/>
            <a:chOff x="3696416" y="3581405"/>
            <a:chExt cx="1513662" cy="1833743"/>
          </a:xfrm>
        </p:grpSpPr>
        <p:sp>
          <p:nvSpPr>
            <p:cNvPr id="7" name="Rectangle 6">
              <a:extLst>
                <a:ext uri="{FF2B5EF4-FFF2-40B4-BE49-F238E27FC236}">
                  <a16:creationId xmlns:a16="http://schemas.microsoft.com/office/drawing/2014/main" id="{30A3885D-50C3-660C-F599-5F43872165CB}"/>
                </a:ext>
              </a:extLst>
            </p:cNvPr>
            <p:cNvSpPr/>
            <p:nvPr/>
          </p:nvSpPr>
          <p:spPr>
            <a:xfrm>
              <a:off x="3835731" y="4132614"/>
              <a:ext cx="1199408" cy="5818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13"/>
            </a:p>
          </p:txBody>
        </p:sp>
        <p:cxnSp>
          <p:nvCxnSpPr>
            <p:cNvPr id="8" name="Straight Arrow Connector 7">
              <a:extLst>
                <a:ext uri="{FF2B5EF4-FFF2-40B4-BE49-F238E27FC236}">
                  <a16:creationId xmlns:a16="http://schemas.microsoft.com/office/drawing/2014/main" id="{E18EEC77-D213-3E82-5859-DFFB03600015}"/>
                </a:ext>
              </a:extLst>
            </p:cNvPr>
            <p:cNvCxnSpPr>
              <a:cxnSpLocks/>
            </p:cNvCxnSpPr>
            <p:nvPr/>
          </p:nvCxnSpPr>
          <p:spPr>
            <a:xfrm>
              <a:off x="4453247" y="4714505"/>
              <a:ext cx="0" cy="7006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32FBED-8069-C199-D081-2F04B38B372F}"/>
                </a:ext>
              </a:extLst>
            </p:cNvPr>
            <p:cNvSpPr txBox="1"/>
            <p:nvPr/>
          </p:nvSpPr>
          <p:spPr>
            <a:xfrm>
              <a:off x="3696416" y="3581405"/>
              <a:ext cx="1513662" cy="538780"/>
            </a:xfrm>
            <a:prstGeom prst="rect">
              <a:avLst/>
            </a:prstGeom>
            <a:noFill/>
          </p:spPr>
          <p:txBody>
            <a:bodyPr wrap="none" rtlCol="0">
              <a:spAutoFit/>
            </a:bodyPr>
            <a:lstStyle/>
            <a:p>
              <a:pPr algn="ctr"/>
              <a:r>
                <a:rPr lang="fi-FI" sz="1013" b="1" dirty="0">
                  <a:solidFill>
                    <a:srgbClr val="FF0000"/>
                  </a:solidFill>
                </a:rPr>
                <a:t>SPSS </a:t>
              </a:r>
              <a:br>
                <a:rPr lang="fi-FI" sz="1013" b="1" dirty="0">
                  <a:solidFill>
                    <a:srgbClr val="FF0000"/>
                  </a:solidFill>
                </a:rPr>
              </a:br>
              <a:r>
                <a:rPr lang="fi-FI" sz="1013" b="1" dirty="0" err="1">
                  <a:solidFill>
                    <a:srgbClr val="FF0000"/>
                  </a:solidFill>
                </a:rPr>
                <a:t>acoustic</a:t>
              </a:r>
              <a:r>
                <a:rPr lang="fi-FI" sz="1013" b="1" dirty="0">
                  <a:solidFill>
                    <a:srgbClr val="FF0000"/>
                  </a:solidFill>
                </a:rPr>
                <a:t> </a:t>
              </a:r>
              <a:r>
                <a:rPr lang="fi-FI" sz="1013" b="1" dirty="0" err="1">
                  <a:solidFill>
                    <a:srgbClr val="FF0000"/>
                  </a:solidFill>
                </a:rPr>
                <a:t>model</a:t>
              </a:r>
              <a:endParaRPr lang="x-none" sz="1013" b="1" dirty="0">
                <a:solidFill>
                  <a:srgbClr val="FF0000"/>
                </a:solidFill>
              </a:endParaRPr>
            </a:p>
          </p:txBody>
        </p:sp>
      </p:grpSp>
    </p:spTree>
    <p:extLst>
      <p:ext uri="{BB962C8B-B14F-4D97-AF65-F5344CB8AC3E}">
        <p14:creationId xmlns:p14="http://schemas.microsoft.com/office/powerpoint/2010/main" val="59554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3.bp.blogspot.com/-bjFYjr2Po2U/WjlNgrInWZI/AAAAAAAACSQ/tfdMAidI8O8EULlJgYoqRWWE9UGIENAkgCLcBGAs/s1600/image1.png">
            <a:extLst>
              <a:ext uri="{FF2B5EF4-FFF2-40B4-BE49-F238E27FC236}">
                <a16:creationId xmlns:a16="http://schemas.microsoft.com/office/drawing/2014/main" id="{E3DADA3B-0CA3-CC4B-AA00-5C5562EF1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060" y="1794946"/>
            <a:ext cx="5815940" cy="32795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56CAA3-D9A7-0144-8633-EC19583B8F5B}"/>
              </a:ext>
            </a:extLst>
          </p:cNvPr>
          <p:cNvSpPr>
            <a:spLocks noGrp="1"/>
          </p:cNvSpPr>
          <p:nvPr>
            <p:ph type="title"/>
          </p:nvPr>
        </p:nvSpPr>
        <p:spPr/>
        <p:txBody>
          <a:bodyPr>
            <a:normAutofit fontScale="90000"/>
          </a:bodyPr>
          <a:lstStyle/>
          <a:p>
            <a:r>
              <a:rPr lang="fi-FI" dirty="0" err="1"/>
              <a:t>Neural</a:t>
            </a:r>
            <a:r>
              <a:rPr lang="fi-FI" dirty="0"/>
              <a:t> </a:t>
            </a:r>
            <a:r>
              <a:rPr lang="fi-FI" dirty="0" err="1"/>
              <a:t>end</a:t>
            </a:r>
            <a:r>
              <a:rPr lang="fi-FI" dirty="0"/>
              <a:t>-to-</a:t>
            </a:r>
            <a:r>
              <a:rPr lang="fi-FI" dirty="0" err="1"/>
              <a:t>end</a:t>
            </a:r>
            <a:r>
              <a:rPr lang="fi-FI" dirty="0"/>
              <a:t> </a:t>
            </a:r>
            <a:r>
              <a:rPr lang="fi-FI" dirty="0" err="1"/>
              <a:t>synthesis</a:t>
            </a:r>
            <a:endParaRPr lang="fi-FI" dirty="0"/>
          </a:p>
        </p:txBody>
      </p:sp>
      <p:sp>
        <p:nvSpPr>
          <p:cNvPr id="3" name="Content Placeholder 2">
            <a:extLst>
              <a:ext uri="{FF2B5EF4-FFF2-40B4-BE49-F238E27FC236}">
                <a16:creationId xmlns:a16="http://schemas.microsoft.com/office/drawing/2014/main" id="{794B1E9B-A488-DB44-9C92-6AFC2B93FF41}"/>
              </a:ext>
            </a:extLst>
          </p:cNvPr>
          <p:cNvSpPr>
            <a:spLocks noGrp="1"/>
          </p:cNvSpPr>
          <p:nvPr>
            <p:ph idx="1"/>
          </p:nvPr>
        </p:nvSpPr>
        <p:spPr>
          <a:xfrm>
            <a:off x="488830" y="1327067"/>
            <a:ext cx="7169270" cy="3531583"/>
          </a:xfrm>
        </p:spPr>
        <p:txBody>
          <a:bodyPr/>
          <a:lstStyle/>
          <a:p>
            <a:pPr marL="0" indent="0">
              <a:spcAft>
                <a:spcPts val="900"/>
              </a:spcAft>
              <a:buNone/>
            </a:pPr>
            <a:r>
              <a:rPr lang="fi-FI" b="1" dirty="0"/>
              <a:t>Tacotron2</a:t>
            </a:r>
            <a:r>
              <a:rPr lang="fi-FI" dirty="0"/>
              <a:t> (</a:t>
            </a:r>
            <a:r>
              <a:rPr lang="fi-FI" dirty="0" err="1"/>
              <a:t>Shen</a:t>
            </a:r>
            <a:r>
              <a:rPr lang="fi-FI" dirty="0"/>
              <a:t> et al., 2018): </a:t>
            </a:r>
            <a:r>
              <a:rPr lang="fi-FI" dirty="0" err="1"/>
              <a:t>neural</a:t>
            </a:r>
            <a:r>
              <a:rPr lang="fi-FI" dirty="0"/>
              <a:t> </a:t>
            </a:r>
            <a:r>
              <a:rPr lang="fi-FI" dirty="0" err="1"/>
              <a:t>network</a:t>
            </a:r>
            <a:r>
              <a:rPr lang="fi-FI" dirty="0"/>
              <a:t> to </a:t>
            </a:r>
            <a:r>
              <a:rPr lang="fi-FI" dirty="0" err="1"/>
              <a:t>generate</a:t>
            </a:r>
            <a:r>
              <a:rPr lang="fi-FI" dirty="0"/>
              <a:t> </a:t>
            </a:r>
            <a:r>
              <a:rPr lang="fi-FI" dirty="0" err="1"/>
              <a:t>mel</a:t>
            </a:r>
            <a:r>
              <a:rPr lang="fi-FI" dirty="0"/>
              <a:t> </a:t>
            </a:r>
            <a:r>
              <a:rPr lang="fi-FI" dirty="0" err="1"/>
              <a:t>spectrograms</a:t>
            </a:r>
            <a:r>
              <a:rPr lang="fi-FI" dirty="0"/>
              <a:t> </a:t>
            </a:r>
            <a:r>
              <a:rPr lang="fi-FI" dirty="0" err="1"/>
              <a:t>directly</a:t>
            </a:r>
            <a:r>
              <a:rPr lang="fi-FI" dirty="0"/>
              <a:t> </a:t>
            </a:r>
            <a:r>
              <a:rPr lang="fi-FI" dirty="0" err="1"/>
              <a:t>from</a:t>
            </a:r>
            <a:r>
              <a:rPr lang="fi-FI" dirty="0"/>
              <a:t> </a:t>
            </a:r>
            <a:r>
              <a:rPr lang="fi-FI" dirty="0" err="1"/>
              <a:t>text</a:t>
            </a:r>
            <a:r>
              <a:rPr lang="fi-FI" dirty="0"/>
              <a:t>. </a:t>
            </a:r>
          </a:p>
          <a:p>
            <a:pPr marL="0" indent="0">
              <a:spcAft>
                <a:spcPts val="900"/>
              </a:spcAft>
              <a:buNone/>
            </a:pPr>
            <a:r>
              <a:rPr lang="fi-FI" b="1" dirty="0" err="1"/>
              <a:t>WaveNet</a:t>
            </a:r>
            <a:r>
              <a:rPr lang="fi-FI" dirty="0"/>
              <a:t> (van </a:t>
            </a:r>
            <a:r>
              <a:rPr lang="fi-FI" dirty="0" err="1"/>
              <a:t>den</a:t>
            </a:r>
            <a:r>
              <a:rPr lang="fi-FI" dirty="0"/>
              <a:t> </a:t>
            </a:r>
            <a:r>
              <a:rPr lang="fi-FI" dirty="0" err="1"/>
              <a:t>Oord</a:t>
            </a:r>
            <a:r>
              <a:rPr lang="fi-FI" dirty="0"/>
              <a:t> et al., 2016): </a:t>
            </a:r>
            <a:r>
              <a:rPr lang="fi-FI" dirty="0" err="1"/>
              <a:t>neural</a:t>
            </a:r>
            <a:r>
              <a:rPr lang="fi-FI" dirty="0"/>
              <a:t> </a:t>
            </a:r>
            <a:br>
              <a:rPr lang="fi-FI" dirty="0"/>
            </a:br>
            <a:r>
              <a:rPr lang="fi-FI" dirty="0" err="1"/>
              <a:t>network</a:t>
            </a:r>
            <a:r>
              <a:rPr lang="fi-FI" dirty="0"/>
              <a:t> to </a:t>
            </a:r>
            <a:r>
              <a:rPr lang="fi-FI" dirty="0" err="1"/>
              <a:t>generate</a:t>
            </a:r>
            <a:r>
              <a:rPr lang="fi-FI" dirty="0"/>
              <a:t> </a:t>
            </a:r>
            <a:r>
              <a:rPr lang="fi-FI" dirty="0" err="1"/>
              <a:t>waveforms</a:t>
            </a:r>
            <a:r>
              <a:rPr lang="fi-FI" dirty="0"/>
              <a:t> </a:t>
            </a:r>
            <a:r>
              <a:rPr lang="fi-FI" dirty="0" err="1"/>
              <a:t>from</a:t>
            </a:r>
            <a:r>
              <a:rPr lang="fi-FI" dirty="0"/>
              <a:t> </a:t>
            </a:r>
            <a:br>
              <a:rPr lang="fi-FI" dirty="0"/>
            </a:br>
            <a:r>
              <a:rPr lang="fi-FI" dirty="0" err="1"/>
              <a:t>mel</a:t>
            </a:r>
            <a:r>
              <a:rPr lang="fi-FI" dirty="0"/>
              <a:t> </a:t>
            </a:r>
            <a:r>
              <a:rPr lang="fi-FI" dirty="0" err="1"/>
              <a:t>spectrograms</a:t>
            </a:r>
            <a:r>
              <a:rPr lang="fi-FI" dirty="0"/>
              <a:t>.</a:t>
            </a:r>
          </a:p>
          <a:p>
            <a:pPr marL="0" indent="0">
              <a:spcAft>
                <a:spcPts val="900"/>
              </a:spcAft>
              <a:buNone/>
            </a:pPr>
            <a:r>
              <a:rPr lang="fi-FI" dirty="0"/>
              <a:t>Can </a:t>
            </a:r>
            <a:r>
              <a:rPr lang="fi-FI" dirty="0" err="1"/>
              <a:t>be</a:t>
            </a:r>
            <a:r>
              <a:rPr lang="fi-FI" dirty="0"/>
              <a:t> </a:t>
            </a:r>
            <a:r>
              <a:rPr lang="fi-FI" dirty="0" err="1"/>
              <a:t>combined</a:t>
            </a:r>
            <a:r>
              <a:rPr lang="fi-FI" dirty="0"/>
              <a:t> to </a:t>
            </a:r>
            <a:r>
              <a:rPr lang="fi-FI" dirty="0" err="1"/>
              <a:t>get</a:t>
            </a:r>
            <a:r>
              <a:rPr lang="fi-FI" dirty="0"/>
              <a:t> </a:t>
            </a:r>
            <a:r>
              <a:rPr lang="fi-FI" dirty="0" err="1"/>
              <a:t>fully</a:t>
            </a:r>
            <a:br>
              <a:rPr lang="fi-FI" dirty="0"/>
            </a:br>
            <a:r>
              <a:rPr lang="fi-FI" dirty="0" err="1"/>
              <a:t>end</a:t>
            </a:r>
            <a:r>
              <a:rPr lang="fi-FI" dirty="0"/>
              <a:t>-to-</a:t>
            </a:r>
            <a:r>
              <a:rPr lang="fi-FI" dirty="0" err="1"/>
              <a:t>end</a:t>
            </a:r>
            <a:r>
              <a:rPr lang="fi-FI" dirty="0"/>
              <a:t> </a:t>
            </a:r>
            <a:r>
              <a:rPr lang="fi-FI" dirty="0" err="1"/>
              <a:t>text</a:t>
            </a:r>
            <a:r>
              <a:rPr lang="fi-FI" dirty="0"/>
              <a:t>-to-</a:t>
            </a:r>
            <a:r>
              <a:rPr lang="fi-FI" dirty="0" err="1"/>
              <a:t>speech</a:t>
            </a:r>
            <a:br>
              <a:rPr lang="fi-FI" dirty="0"/>
            </a:br>
            <a:r>
              <a:rPr lang="fi-FI" dirty="0" err="1"/>
              <a:t>system</a:t>
            </a:r>
            <a:r>
              <a:rPr lang="fi-FI" dirty="0"/>
              <a:t>.</a:t>
            </a:r>
          </a:p>
        </p:txBody>
      </p:sp>
    </p:spTree>
    <p:extLst>
      <p:ext uri="{BB962C8B-B14F-4D97-AF65-F5344CB8AC3E}">
        <p14:creationId xmlns:p14="http://schemas.microsoft.com/office/powerpoint/2010/main" val="741422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A677-87B7-A3FE-3B1F-8286223AAAFA}"/>
              </a:ext>
            </a:extLst>
          </p:cNvPr>
          <p:cNvSpPr>
            <a:spLocks noGrp="1"/>
          </p:cNvSpPr>
          <p:nvPr>
            <p:ph type="title"/>
          </p:nvPr>
        </p:nvSpPr>
        <p:spPr/>
        <p:txBody>
          <a:bodyPr/>
          <a:lstStyle/>
          <a:p>
            <a:r>
              <a:rPr lang="en-FI" dirty="0"/>
              <a:t>Neural synthesis demo</a:t>
            </a:r>
          </a:p>
        </p:txBody>
      </p:sp>
      <p:sp>
        <p:nvSpPr>
          <p:cNvPr id="3" name="Content Placeholder 2">
            <a:extLst>
              <a:ext uri="{FF2B5EF4-FFF2-40B4-BE49-F238E27FC236}">
                <a16:creationId xmlns:a16="http://schemas.microsoft.com/office/drawing/2014/main" id="{B6C891F3-600F-DE85-C031-A3342D2B7461}"/>
              </a:ext>
            </a:extLst>
          </p:cNvPr>
          <p:cNvSpPr>
            <a:spLocks noGrp="1"/>
          </p:cNvSpPr>
          <p:nvPr>
            <p:ph idx="1"/>
          </p:nvPr>
        </p:nvSpPr>
        <p:spPr/>
        <p:txBody>
          <a:bodyPr/>
          <a:lstStyle/>
          <a:p>
            <a:r>
              <a:rPr lang="en-GB" dirty="0">
                <a:hlinkClick r:id="rId2"/>
              </a:rPr>
              <a:t>https://cloud.google.com/text-to-speech?hl=fi</a:t>
            </a:r>
            <a:r>
              <a:rPr lang="en-GB" dirty="0"/>
              <a:t> </a:t>
            </a:r>
            <a:endParaRPr lang="en-FI" dirty="0"/>
          </a:p>
        </p:txBody>
      </p:sp>
      <p:sp>
        <p:nvSpPr>
          <p:cNvPr id="4" name="Slide Number Placeholder 3">
            <a:extLst>
              <a:ext uri="{FF2B5EF4-FFF2-40B4-BE49-F238E27FC236}">
                <a16:creationId xmlns:a16="http://schemas.microsoft.com/office/drawing/2014/main" id="{072D0AA6-F1D1-4878-90C0-C6FAC8F706AD}"/>
              </a:ext>
            </a:extLst>
          </p:cNvPr>
          <p:cNvSpPr>
            <a:spLocks noGrp="1"/>
          </p:cNvSpPr>
          <p:nvPr>
            <p:ph type="sldNum" sz="quarter" idx="4"/>
          </p:nvPr>
        </p:nvSpPr>
        <p:spPr/>
        <p:txBody>
          <a:bodyPr/>
          <a:lstStyle/>
          <a:p>
            <a:fld id="{3F14EC2F-B4C8-4C28-9887-3A3EB3168110}" type="slidenum">
              <a:rPr lang="en-US" smtClean="0"/>
              <a:t>47</a:t>
            </a:fld>
            <a:endParaRPr lang="en-US"/>
          </a:p>
        </p:txBody>
      </p:sp>
    </p:spTree>
    <p:extLst>
      <p:ext uri="{BB962C8B-B14F-4D97-AF65-F5344CB8AC3E}">
        <p14:creationId xmlns:p14="http://schemas.microsoft.com/office/powerpoint/2010/main" val="3831272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5970-25A9-F638-F688-844EC8A0D78D}"/>
              </a:ext>
            </a:extLst>
          </p:cNvPr>
          <p:cNvSpPr>
            <a:spLocks noGrp="1"/>
          </p:cNvSpPr>
          <p:nvPr>
            <p:ph type="title"/>
          </p:nvPr>
        </p:nvSpPr>
        <p:spPr>
          <a:xfrm>
            <a:off x="628650" y="2443581"/>
            <a:ext cx="7886700" cy="484212"/>
          </a:xfrm>
        </p:spPr>
        <p:txBody>
          <a:bodyPr/>
          <a:lstStyle/>
          <a:p>
            <a:r>
              <a:rPr lang="en-FI" dirty="0"/>
              <a:t>Paralinguistic speech processing</a:t>
            </a:r>
          </a:p>
        </p:txBody>
      </p:sp>
      <p:sp>
        <p:nvSpPr>
          <p:cNvPr id="4" name="Slide Number Placeholder 3">
            <a:extLst>
              <a:ext uri="{FF2B5EF4-FFF2-40B4-BE49-F238E27FC236}">
                <a16:creationId xmlns:a16="http://schemas.microsoft.com/office/drawing/2014/main" id="{53F253E3-06DB-4B2E-E817-F911FAA3D6C8}"/>
              </a:ext>
            </a:extLst>
          </p:cNvPr>
          <p:cNvSpPr>
            <a:spLocks noGrp="1"/>
          </p:cNvSpPr>
          <p:nvPr>
            <p:ph type="sldNum" sz="quarter" idx="4"/>
          </p:nvPr>
        </p:nvSpPr>
        <p:spPr/>
        <p:txBody>
          <a:bodyPr/>
          <a:lstStyle/>
          <a:p>
            <a:fld id="{3F14EC2F-B4C8-4C28-9887-3A3EB3168110}" type="slidenum">
              <a:rPr lang="en-US" smtClean="0"/>
              <a:t>48</a:t>
            </a:fld>
            <a:endParaRPr lang="en-US"/>
          </a:p>
        </p:txBody>
      </p:sp>
    </p:spTree>
    <p:extLst>
      <p:ext uri="{BB962C8B-B14F-4D97-AF65-F5344CB8AC3E}">
        <p14:creationId xmlns:p14="http://schemas.microsoft.com/office/powerpoint/2010/main" val="115852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Paralinguistic?</a:t>
            </a:r>
          </a:p>
        </p:txBody>
      </p:sp>
      <p:sp>
        <p:nvSpPr>
          <p:cNvPr id="3" name="Content Placeholder 2"/>
          <p:cNvSpPr>
            <a:spLocks noGrp="1"/>
          </p:cNvSpPr>
          <p:nvPr>
            <p:ph idx="1"/>
          </p:nvPr>
        </p:nvSpPr>
        <p:spPr>
          <a:xfrm>
            <a:off x="307800" y="1280471"/>
            <a:ext cx="7886700" cy="3635839"/>
          </a:xfrm>
        </p:spPr>
        <p:txBody>
          <a:bodyPr>
            <a:normAutofit fontScale="62500" lnSpcReduction="20000"/>
          </a:bodyPr>
          <a:lstStyle/>
          <a:p>
            <a:pPr marL="235738" lvl="1" indent="0">
              <a:buNone/>
            </a:pPr>
            <a:r>
              <a:rPr lang="en-US" dirty="0"/>
              <a:t>para = ”along”, “</a:t>
            </a:r>
            <a:r>
              <a:rPr lang="en-US" i="1" dirty="0"/>
              <a:t>beyond</a:t>
            </a:r>
            <a:r>
              <a:rPr lang="en-US" dirty="0"/>
              <a:t>”, </a:t>
            </a:r>
            <a:br>
              <a:rPr lang="en-US" dirty="0"/>
            </a:br>
            <a:br>
              <a:rPr lang="en-US" dirty="0"/>
            </a:br>
            <a:r>
              <a:rPr lang="en-US" dirty="0"/>
              <a:t>linguistic ~ “</a:t>
            </a:r>
            <a:r>
              <a:rPr lang="en-US" i="1" dirty="0"/>
              <a:t>literal content of the language”</a:t>
            </a:r>
          </a:p>
          <a:p>
            <a:endParaRPr lang="en-US" dirty="0">
              <a:sym typeface="Wingdings"/>
            </a:endParaRPr>
          </a:p>
          <a:p>
            <a:pPr marL="0" indent="0">
              <a:buNone/>
            </a:pPr>
            <a:r>
              <a:rPr lang="en-US" dirty="0">
                <a:sym typeface="Wingdings"/>
              </a:rPr>
              <a:t>Paralinguistic speech processing (PSP): </a:t>
            </a:r>
          </a:p>
          <a:p>
            <a:pPr marL="0" indent="0">
              <a:buNone/>
            </a:pPr>
            <a:r>
              <a:rPr lang="en-US" dirty="0">
                <a:sym typeface="Wingdings"/>
              </a:rPr>
              <a:t>Speech analysis and processing besides the literal message.</a:t>
            </a:r>
          </a:p>
          <a:p>
            <a:pPr lvl="1"/>
            <a:endParaRPr lang="en-US" dirty="0">
              <a:sym typeface="Wingdings"/>
            </a:endParaRPr>
          </a:p>
          <a:p>
            <a:pPr marL="0" indent="0">
              <a:buNone/>
            </a:pPr>
            <a:r>
              <a:rPr lang="en-US" dirty="0">
                <a:sym typeface="Wingdings"/>
              </a:rPr>
              <a:t>Factors in speech:</a:t>
            </a:r>
          </a:p>
          <a:p>
            <a:pPr lvl="2">
              <a:lnSpc>
                <a:spcPct val="120000"/>
              </a:lnSpc>
            </a:pPr>
            <a:r>
              <a:rPr lang="en-US" dirty="0">
                <a:sym typeface="Wingdings"/>
              </a:rPr>
              <a:t>What is said (~ content).</a:t>
            </a:r>
          </a:p>
          <a:p>
            <a:pPr lvl="2">
              <a:lnSpc>
                <a:spcPct val="120000"/>
              </a:lnSpc>
            </a:pPr>
            <a:r>
              <a:rPr lang="en-US" dirty="0">
                <a:sym typeface="Wingdings"/>
              </a:rPr>
              <a:t>Who is talking (~ identity)</a:t>
            </a:r>
          </a:p>
          <a:p>
            <a:pPr lvl="2">
              <a:lnSpc>
                <a:spcPct val="120000"/>
              </a:lnSpc>
            </a:pPr>
            <a:r>
              <a:rPr lang="en-US" dirty="0">
                <a:sym typeface="Wingdings"/>
              </a:rPr>
              <a:t>How things are said (~ style).</a:t>
            </a:r>
          </a:p>
          <a:p>
            <a:pPr lvl="2">
              <a:lnSpc>
                <a:spcPct val="120000"/>
              </a:lnSpc>
            </a:pPr>
            <a:r>
              <a:rPr lang="en-US" dirty="0">
                <a:sym typeface="Wingdings"/>
              </a:rPr>
              <a:t>States and traits of the speaker (e.g., health, age, </a:t>
            </a:r>
            <a:br>
              <a:rPr lang="en-US" dirty="0">
                <a:sym typeface="Wingdings"/>
              </a:rPr>
            </a:br>
            <a:r>
              <a:rPr lang="en-US" dirty="0">
                <a:sym typeface="Wingdings"/>
              </a:rPr>
              <a:t>emotions, dialect, social class, attitude…)</a:t>
            </a:r>
          </a:p>
          <a:p>
            <a:pPr lvl="2">
              <a:lnSpc>
                <a:spcPct val="120000"/>
              </a:lnSpc>
            </a:pPr>
            <a:r>
              <a:rPr lang="en-US" dirty="0">
                <a:sym typeface="Wingdings"/>
              </a:rPr>
              <a:t>Where is speech captured (~context/environment)</a:t>
            </a:r>
          </a:p>
          <a:p>
            <a:pPr lvl="2"/>
            <a:endParaRPr lang="fi-FI" dirty="0">
              <a:sym typeface="Wingdings"/>
            </a:endParaRPr>
          </a:p>
          <a:p>
            <a:pPr marL="0" indent="0">
              <a:buNone/>
            </a:pPr>
            <a:r>
              <a:rPr lang="fi-FI" dirty="0" err="1">
                <a:sym typeface="Wingdings"/>
              </a:rPr>
              <a:t>Everything</a:t>
            </a:r>
            <a:r>
              <a:rPr lang="fi-FI" dirty="0">
                <a:sym typeface="Wingdings"/>
              </a:rPr>
              <a:t> </a:t>
            </a:r>
            <a:r>
              <a:rPr lang="fi-FI" dirty="0" err="1">
                <a:sym typeface="Wingdings"/>
              </a:rPr>
              <a:t>mixed</a:t>
            </a:r>
            <a:r>
              <a:rPr lang="fi-FI" dirty="0">
                <a:sym typeface="Wingdings"/>
              </a:rPr>
              <a:t> </a:t>
            </a:r>
            <a:r>
              <a:rPr lang="fi-FI" dirty="0" err="1">
                <a:sym typeface="Wingdings"/>
              </a:rPr>
              <a:t>together</a:t>
            </a:r>
            <a:r>
              <a:rPr lang="fi-FI" dirty="0">
                <a:sym typeface="Wingdings"/>
              </a:rPr>
              <a:t> in </a:t>
            </a:r>
            <a:r>
              <a:rPr lang="fi-FI" dirty="0" err="1">
                <a:sym typeface="Wingdings"/>
              </a:rPr>
              <a:t>the</a:t>
            </a:r>
            <a:r>
              <a:rPr lang="fi-FI" dirty="0">
                <a:sym typeface="Wingdings"/>
              </a:rPr>
              <a:t> </a:t>
            </a:r>
            <a:r>
              <a:rPr lang="fi-FI" dirty="0" err="1">
                <a:sym typeface="Wingdings"/>
              </a:rPr>
              <a:t>same</a:t>
            </a:r>
            <a:r>
              <a:rPr lang="fi-FI" dirty="0">
                <a:sym typeface="Wingdings"/>
              </a:rPr>
              <a:t> </a:t>
            </a:r>
            <a:r>
              <a:rPr lang="fi-FI" dirty="0" err="1">
                <a:sym typeface="Wingdings"/>
              </a:rPr>
              <a:t>signal</a:t>
            </a:r>
            <a:r>
              <a:rPr lang="fi-FI" dirty="0">
                <a:sym typeface="Wingdings"/>
              </a:rPr>
              <a:t>.</a:t>
            </a:r>
            <a:endParaRPr lang="en-US" dirty="0">
              <a:sym typeface="Wingdings"/>
            </a:endParaRPr>
          </a:p>
          <a:p>
            <a:pPr lvl="1"/>
            <a:endParaRPr lang="en-US" dirty="0"/>
          </a:p>
        </p:txBody>
      </p:sp>
      <p:grpSp>
        <p:nvGrpSpPr>
          <p:cNvPr id="17" name="Group 16">
            <a:extLst>
              <a:ext uri="{FF2B5EF4-FFF2-40B4-BE49-F238E27FC236}">
                <a16:creationId xmlns:a16="http://schemas.microsoft.com/office/drawing/2014/main" id="{D33AB8C5-5C5C-CB4D-988B-DC61277C854C}"/>
              </a:ext>
            </a:extLst>
          </p:cNvPr>
          <p:cNvGrpSpPr/>
          <p:nvPr/>
        </p:nvGrpSpPr>
        <p:grpSpPr>
          <a:xfrm>
            <a:off x="1969944" y="3450230"/>
            <a:ext cx="5472552" cy="617840"/>
            <a:chOff x="1243914" y="4333100"/>
            <a:chExt cx="7296736" cy="823785"/>
          </a:xfrm>
        </p:grpSpPr>
        <p:sp>
          <p:nvSpPr>
            <p:cNvPr id="7" name="Right Brace 6">
              <a:extLst>
                <a:ext uri="{FF2B5EF4-FFF2-40B4-BE49-F238E27FC236}">
                  <a16:creationId xmlns:a16="http://schemas.microsoft.com/office/drawing/2014/main" id="{10BFA758-8B75-A546-AC14-2582D7219C0B}"/>
                </a:ext>
              </a:extLst>
            </p:cNvPr>
            <p:cNvSpPr/>
            <p:nvPr/>
          </p:nvSpPr>
          <p:spPr>
            <a:xfrm>
              <a:off x="5725297" y="4333100"/>
              <a:ext cx="337752" cy="823785"/>
            </a:xfrm>
            <a:prstGeom prst="rightBrace">
              <a:avLst>
                <a:gd name="adj1" fmla="val 6159"/>
                <a:gd name="adj2" fmla="val 51111"/>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sz="1013"/>
            </a:p>
          </p:txBody>
        </p:sp>
        <p:cxnSp>
          <p:nvCxnSpPr>
            <p:cNvPr id="9" name="Straight Connector 8">
              <a:extLst>
                <a:ext uri="{FF2B5EF4-FFF2-40B4-BE49-F238E27FC236}">
                  <a16:creationId xmlns:a16="http://schemas.microsoft.com/office/drawing/2014/main" id="{36E5780E-542F-7A42-8265-83506FECD316}"/>
                </a:ext>
              </a:extLst>
            </p:cNvPr>
            <p:cNvCxnSpPr>
              <a:cxnSpLocks/>
            </p:cNvCxnSpPr>
            <p:nvPr/>
          </p:nvCxnSpPr>
          <p:spPr>
            <a:xfrm flipH="1" flipV="1">
              <a:off x="1243914" y="5156883"/>
              <a:ext cx="4481384" cy="1"/>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D2A86F-1D02-794A-AE79-A47C20B850A9}"/>
                </a:ext>
              </a:extLst>
            </p:cNvPr>
            <p:cNvCxnSpPr>
              <a:cxnSpLocks/>
            </p:cNvCxnSpPr>
            <p:nvPr/>
          </p:nvCxnSpPr>
          <p:spPr>
            <a:xfrm flipH="1">
              <a:off x="1243914" y="4333101"/>
              <a:ext cx="4481386" cy="1"/>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FD2D09-D04A-1741-B966-1BC2230D7F1B}"/>
                </a:ext>
              </a:extLst>
            </p:cNvPr>
            <p:cNvSpPr txBox="1"/>
            <p:nvPr/>
          </p:nvSpPr>
          <p:spPr>
            <a:xfrm>
              <a:off x="6063049" y="4421827"/>
              <a:ext cx="2477601" cy="538780"/>
            </a:xfrm>
            <a:prstGeom prst="rect">
              <a:avLst/>
            </a:prstGeom>
            <a:noFill/>
          </p:spPr>
          <p:txBody>
            <a:bodyPr wrap="none" rtlCol="0">
              <a:spAutoFit/>
            </a:bodyPr>
            <a:lstStyle/>
            <a:p>
              <a:r>
                <a:rPr lang="en-GB" sz="1013" dirty="0">
                  <a:solidFill>
                    <a:srgbClr val="7030A0"/>
                  </a:solidFill>
                </a:rPr>
                <a:t>T</a:t>
              </a:r>
              <a:r>
                <a:rPr lang="en-FI" sz="1013" dirty="0">
                  <a:solidFill>
                    <a:srgbClr val="7030A0"/>
                  </a:solidFill>
                </a:rPr>
                <a:t>ypical questions in </a:t>
              </a:r>
              <a:br>
                <a:rPr lang="en-FI" sz="1013" dirty="0">
                  <a:solidFill>
                    <a:srgbClr val="7030A0"/>
                  </a:solidFill>
                </a:rPr>
              </a:br>
              <a:r>
                <a:rPr lang="en-FI" sz="1013" dirty="0">
                  <a:solidFill>
                    <a:srgbClr val="7030A0"/>
                  </a:solidFill>
                </a:rPr>
                <a:t>computational paralinguistics</a:t>
              </a:r>
            </a:p>
          </p:txBody>
        </p:sp>
      </p:grpSp>
      <p:grpSp>
        <p:nvGrpSpPr>
          <p:cNvPr id="21" name="Group 20">
            <a:extLst>
              <a:ext uri="{FF2B5EF4-FFF2-40B4-BE49-F238E27FC236}">
                <a16:creationId xmlns:a16="http://schemas.microsoft.com/office/drawing/2014/main" id="{DF457B94-63D8-E84E-823D-4D651AEB86E3}"/>
              </a:ext>
            </a:extLst>
          </p:cNvPr>
          <p:cNvGrpSpPr/>
          <p:nvPr/>
        </p:nvGrpSpPr>
        <p:grpSpPr>
          <a:xfrm>
            <a:off x="5563630" y="431711"/>
            <a:ext cx="2380382" cy="1751876"/>
            <a:chOff x="5894173" y="575614"/>
            <a:chExt cx="3173843" cy="2335835"/>
          </a:xfrm>
        </p:grpSpPr>
        <p:pic>
          <p:nvPicPr>
            <p:cNvPr id="19" name="Picture 18" descr="A person with his mouth open&#10;&#10;Description automatically generated with low confidence">
              <a:extLst>
                <a:ext uri="{FF2B5EF4-FFF2-40B4-BE49-F238E27FC236}">
                  <a16:creationId xmlns:a16="http://schemas.microsoft.com/office/drawing/2014/main" id="{6185957F-B525-1C45-8A14-99D8E77345A6}"/>
                </a:ext>
              </a:extLst>
            </p:cNvPr>
            <p:cNvPicPr>
              <a:picLocks noChangeAspect="1"/>
            </p:cNvPicPr>
            <p:nvPr/>
          </p:nvPicPr>
          <p:blipFill>
            <a:blip r:embed="rId3"/>
            <a:stretch>
              <a:fillRect/>
            </a:stretch>
          </p:blipFill>
          <p:spPr>
            <a:xfrm>
              <a:off x="5894173" y="575614"/>
              <a:ext cx="3079128" cy="2074224"/>
            </a:xfrm>
            <a:prstGeom prst="rect">
              <a:avLst/>
            </a:prstGeom>
          </p:spPr>
        </p:pic>
        <p:sp>
          <p:nvSpPr>
            <p:cNvPr id="20" name="TextBox 19">
              <a:extLst>
                <a:ext uri="{FF2B5EF4-FFF2-40B4-BE49-F238E27FC236}">
                  <a16:creationId xmlns:a16="http://schemas.microsoft.com/office/drawing/2014/main" id="{0579DF2A-BB7C-EC4E-B8A0-E91AE2FAD647}"/>
                </a:ext>
              </a:extLst>
            </p:cNvPr>
            <p:cNvSpPr txBox="1"/>
            <p:nvPr/>
          </p:nvSpPr>
          <p:spPr>
            <a:xfrm>
              <a:off x="8244713" y="2649838"/>
              <a:ext cx="823303" cy="261611"/>
            </a:xfrm>
            <a:prstGeom prst="rect">
              <a:avLst/>
            </a:prstGeom>
            <a:noFill/>
          </p:spPr>
          <p:txBody>
            <a:bodyPr wrap="none" rtlCol="0">
              <a:spAutoFit/>
            </a:bodyPr>
            <a:lstStyle/>
            <a:p>
              <a:r>
                <a:rPr lang="en-FI" sz="675" dirty="0"/>
                <a:t>From Getty</a:t>
              </a:r>
            </a:p>
          </p:txBody>
        </p:sp>
      </p:grpSp>
    </p:spTree>
    <p:extLst>
      <p:ext uri="{BB962C8B-B14F-4D97-AF65-F5344CB8AC3E}">
        <p14:creationId xmlns:p14="http://schemas.microsoft.com/office/powerpoint/2010/main" val="106611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speech</a:t>
            </a:r>
          </a:p>
        </p:txBody>
      </p:sp>
      <p:sp>
        <p:nvSpPr>
          <p:cNvPr id="3" name="Content Placeholder 2"/>
          <p:cNvSpPr>
            <a:spLocks noGrp="1"/>
          </p:cNvSpPr>
          <p:nvPr>
            <p:ph idx="1"/>
          </p:nvPr>
        </p:nvSpPr>
        <p:spPr>
          <a:xfrm>
            <a:off x="386080" y="1623196"/>
            <a:ext cx="8239760" cy="3190542"/>
          </a:xfrm>
        </p:spPr>
        <p:txBody>
          <a:bodyPr/>
          <a:lstStyle/>
          <a:p>
            <a:pPr marL="0" indent="0">
              <a:buNone/>
            </a:pPr>
            <a:r>
              <a:rPr lang="en-US" dirty="0"/>
              <a:t>Speech is the primary means of human </a:t>
            </a:r>
            <a:br>
              <a:rPr lang="en-US" dirty="0"/>
            </a:br>
            <a:r>
              <a:rPr lang="en-US" dirty="0"/>
              <a:t>communication (and the primary form of </a:t>
            </a:r>
            <a:r>
              <a:rPr lang="en-US" i="1" dirty="0"/>
              <a:t>language</a:t>
            </a:r>
            <a:r>
              <a:rPr lang="en-US" dirty="0"/>
              <a:t>).</a:t>
            </a:r>
          </a:p>
          <a:p>
            <a:pPr lvl="1"/>
            <a:r>
              <a:rPr lang="en-US" dirty="0"/>
              <a:t>Speech is easy</a:t>
            </a:r>
          </a:p>
          <a:p>
            <a:pPr lvl="1"/>
            <a:r>
              <a:rPr lang="en-US" dirty="0"/>
              <a:t>Speech is effective</a:t>
            </a:r>
          </a:p>
          <a:p>
            <a:pPr lvl="1"/>
            <a:r>
              <a:rPr lang="en-US" dirty="0"/>
              <a:t>Speech is everywhere</a:t>
            </a:r>
          </a:p>
          <a:p>
            <a:pPr lvl="1"/>
            <a:endParaRPr lang="en-US" sz="1200" dirty="0"/>
          </a:p>
          <a:p>
            <a:pPr marL="0" indent="0">
              <a:buNone/>
            </a:pPr>
            <a:r>
              <a:rPr lang="en-US" dirty="0"/>
              <a:t>Written language (text) is </a:t>
            </a:r>
            <a:r>
              <a:rPr lang="en-US" i="1" dirty="0"/>
              <a:t>secondary </a:t>
            </a:r>
            <a:r>
              <a:rPr lang="en-US" dirty="0"/>
              <a:t>to us (in culture, individual development and in social interaction).</a:t>
            </a:r>
            <a:br>
              <a:rPr lang="en-US" dirty="0"/>
            </a:br>
            <a:endParaRPr lang="en-US" dirty="0"/>
          </a:p>
          <a:p>
            <a:pPr marL="0" indent="0">
              <a:buNone/>
            </a:pPr>
            <a:r>
              <a:rPr lang="en-US" i="1" dirty="0">
                <a:sym typeface="Wingdings"/>
              </a:rPr>
              <a:t>Speech is human</a:t>
            </a:r>
            <a:r>
              <a:rPr lang="en-US" dirty="0">
                <a:sym typeface="Wingdings"/>
              </a:rPr>
              <a:t>. Speech technology is about assisting, improving and studying humans and their communication.</a:t>
            </a:r>
            <a:endParaRPr lang="en-US" dirty="0"/>
          </a:p>
          <a:p>
            <a:endParaRPr lang="en-US" dirty="0"/>
          </a:p>
        </p:txBody>
      </p:sp>
      <p:sp>
        <p:nvSpPr>
          <p:cNvPr id="4" name="AutoShape 6" descr="ow to Use Siri to Control Your HomeKit Devices - MacRumors"/>
          <p:cNvSpPr>
            <a:spLocks noChangeAspect="1" noChangeArrowheads="1"/>
          </p:cNvSpPr>
          <p:nvPr/>
        </p:nvSpPr>
        <p:spPr bwMode="auto">
          <a:xfrm>
            <a:off x="114300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grpSp>
        <p:nvGrpSpPr>
          <p:cNvPr id="10" name="Group 9">
            <a:extLst>
              <a:ext uri="{FF2B5EF4-FFF2-40B4-BE49-F238E27FC236}">
                <a16:creationId xmlns:a16="http://schemas.microsoft.com/office/drawing/2014/main" id="{BF2CF44C-4490-B04F-89D1-45F013FFC2DB}"/>
              </a:ext>
            </a:extLst>
          </p:cNvPr>
          <p:cNvGrpSpPr/>
          <p:nvPr/>
        </p:nvGrpSpPr>
        <p:grpSpPr>
          <a:xfrm>
            <a:off x="6554803" y="114300"/>
            <a:ext cx="3058342" cy="1980180"/>
            <a:chOff x="6803138" y="4798833"/>
            <a:chExt cx="2744674" cy="1900151"/>
          </a:xfrm>
        </p:grpSpPr>
        <p:pic>
          <p:nvPicPr>
            <p:cNvPr id="8" name="Picture 7">
              <a:extLst>
                <a:ext uri="{FF2B5EF4-FFF2-40B4-BE49-F238E27FC236}">
                  <a16:creationId xmlns:a16="http://schemas.microsoft.com/office/drawing/2014/main" id="{761CF03E-CAC3-8C41-BC36-3ACDA1260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138" y="4798833"/>
              <a:ext cx="2230734" cy="1653930"/>
            </a:xfrm>
            <a:prstGeom prst="rect">
              <a:avLst/>
            </a:prstGeom>
          </p:spPr>
        </p:pic>
        <p:sp>
          <p:nvSpPr>
            <p:cNvPr id="9" name="TextBox 8">
              <a:extLst>
                <a:ext uri="{FF2B5EF4-FFF2-40B4-BE49-F238E27FC236}">
                  <a16:creationId xmlns:a16="http://schemas.microsoft.com/office/drawing/2014/main" id="{291066AF-67D2-5C46-AA70-65A9A74E7E20}"/>
                </a:ext>
              </a:extLst>
            </p:cNvPr>
            <p:cNvSpPr txBox="1"/>
            <p:nvPr/>
          </p:nvSpPr>
          <p:spPr>
            <a:xfrm>
              <a:off x="8220099" y="6452763"/>
              <a:ext cx="1327713" cy="246221"/>
            </a:xfrm>
            <a:prstGeom prst="rect">
              <a:avLst/>
            </a:prstGeom>
            <a:noFill/>
          </p:spPr>
          <p:txBody>
            <a:bodyPr wrap="none" rtlCol="0">
              <a:spAutoFit/>
            </a:bodyPr>
            <a:lstStyle/>
            <a:p>
              <a:r>
                <a:rPr lang="en-US" sz="600" b="1" dirty="0"/>
                <a:t>Source: TechRepublic</a:t>
              </a:r>
            </a:p>
          </p:txBody>
        </p:sp>
      </p:grpSp>
    </p:spTree>
    <p:extLst>
      <p:ext uri="{BB962C8B-B14F-4D97-AF65-F5344CB8AC3E}">
        <p14:creationId xmlns:p14="http://schemas.microsoft.com/office/powerpoint/2010/main" val="71165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CDC3-7689-7F4C-97EF-1CDC9A8933A0}"/>
              </a:ext>
            </a:extLst>
          </p:cNvPr>
          <p:cNvSpPr>
            <a:spLocks noGrp="1"/>
          </p:cNvSpPr>
          <p:nvPr>
            <p:ph type="title"/>
          </p:nvPr>
        </p:nvSpPr>
        <p:spPr/>
        <p:txBody>
          <a:bodyPr>
            <a:noAutofit/>
          </a:bodyPr>
          <a:lstStyle/>
          <a:p>
            <a:r>
              <a:rPr lang="en-US" dirty="0"/>
              <a:t>Sources of variation in speech production</a:t>
            </a:r>
            <a:endParaRPr lang="en-FI" dirty="0"/>
          </a:p>
        </p:txBody>
      </p:sp>
      <p:sp>
        <p:nvSpPr>
          <p:cNvPr id="3" name="Content Placeholder 2">
            <a:extLst>
              <a:ext uri="{FF2B5EF4-FFF2-40B4-BE49-F238E27FC236}">
                <a16:creationId xmlns:a16="http://schemas.microsoft.com/office/drawing/2014/main" id="{FFBAD9BB-3884-5545-B162-788D0015374A}"/>
              </a:ext>
            </a:extLst>
          </p:cNvPr>
          <p:cNvSpPr>
            <a:spLocks noGrp="1"/>
          </p:cNvSpPr>
          <p:nvPr>
            <p:ph idx="1"/>
          </p:nvPr>
        </p:nvSpPr>
        <p:spPr>
          <a:xfrm>
            <a:off x="307800" y="1280471"/>
            <a:ext cx="7886700" cy="3635839"/>
          </a:xfrm>
        </p:spPr>
        <p:txBody>
          <a:bodyPr>
            <a:normAutofit fontScale="25000" lnSpcReduction="20000"/>
          </a:bodyPr>
          <a:lstStyle/>
          <a:p>
            <a:pPr marL="0" indent="0">
              <a:lnSpc>
                <a:spcPct val="120000"/>
              </a:lnSpc>
              <a:buNone/>
            </a:pPr>
            <a:r>
              <a:rPr lang="en-FI" sz="4800" b="1" dirty="0"/>
              <a:t>Neurophysiology</a:t>
            </a:r>
          </a:p>
          <a:p>
            <a:pPr lvl="1">
              <a:lnSpc>
                <a:spcPct val="120000"/>
              </a:lnSpc>
            </a:pPr>
            <a:r>
              <a:rPr lang="en-FI" sz="4800" i="1" dirty="0"/>
              <a:t>Status: </a:t>
            </a:r>
            <a:r>
              <a:rPr lang="en-FI" sz="4800" dirty="0"/>
              <a:t>stress, short-term illness, intoxication, fatigue, </a:t>
            </a:r>
            <a:r>
              <a:rPr lang="fi-FI" sz="4800" dirty="0" err="1"/>
              <a:t>anxiety</a:t>
            </a:r>
            <a:r>
              <a:rPr lang="fi-FI" sz="4800" dirty="0"/>
              <a:t>, depression</a:t>
            </a:r>
            <a:endParaRPr lang="en-US" sz="4800" dirty="0"/>
          </a:p>
          <a:p>
            <a:pPr lvl="1">
              <a:lnSpc>
                <a:spcPct val="120000"/>
              </a:lnSpc>
            </a:pPr>
            <a:r>
              <a:rPr lang="en-US" sz="4800" i="1" dirty="0"/>
              <a:t>Pathology:</a:t>
            </a:r>
            <a:r>
              <a:rPr lang="en-US" sz="4800" b="1" dirty="0"/>
              <a:t> </a:t>
            </a:r>
            <a:r>
              <a:rPr lang="en-US" sz="4800" dirty="0"/>
              <a:t>neurodegenerative diseases affecting muscle control (Parkinson’s disease) or memory (Alzheimer’s), aphasia, CP, other trauma to brain or vocal organs etc. </a:t>
            </a:r>
          </a:p>
          <a:p>
            <a:pPr lvl="1">
              <a:lnSpc>
                <a:spcPct val="120000"/>
              </a:lnSpc>
            </a:pPr>
            <a:endParaRPr lang="en-US" sz="4800" b="1" dirty="0"/>
          </a:p>
          <a:p>
            <a:pPr marL="0" indent="0">
              <a:lnSpc>
                <a:spcPct val="120000"/>
              </a:lnSpc>
              <a:buNone/>
            </a:pPr>
            <a:r>
              <a:rPr lang="en-FI" sz="4800" b="1" dirty="0"/>
              <a:t>Personal traits</a:t>
            </a:r>
          </a:p>
          <a:p>
            <a:pPr lvl="1">
              <a:lnSpc>
                <a:spcPct val="120000"/>
              </a:lnSpc>
            </a:pPr>
            <a:r>
              <a:rPr lang="en-FI" sz="4800" dirty="0"/>
              <a:t>Dialect, social class &amp; other language background</a:t>
            </a:r>
          </a:p>
          <a:p>
            <a:pPr lvl="1">
              <a:lnSpc>
                <a:spcPct val="120000"/>
              </a:lnSpc>
            </a:pPr>
            <a:r>
              <a:rPr lang="en-FI" sz="4800" dirty="0"/>
              <a:t>Personality traits</a:t>
            </a:r>
          </a:p>
          <a:p>
            <a:pPr lvl="1">
              <a:lnSpc>
                <a:spcPct val="120000"/>
              </a:lnSpc>
            </a:pPr>
            <a:r>
              <a:rPr lang="en-FI" sz="4800" dirty="0"/>
              <a:t>Gender</a:t>
            </a:r>
          </a:p>
          <a:p>
            <a:pPr lvl="1">
              <a:lnSpc>
                <a:spcPct val="120000"/>
              </a:lnSpc>
            </a:pPr>
            <a:endParaRPr lang="en-FI" sz="4800" dirty="0"/>
          </a:p>
          <a:p>
            <a:pPr marL="5954" lvl="1" indent="0">
              <a:lnSpc>
                <a:spcPct val="120000"/>
              </a:lnSpc>
              <a:buNone/>
            </a:pPr>
            <a:r>
              <a:rPr lang="en-FI" sz="4800" b="1" dirty="0"/>
              <a:t>Personal states:</a:t>
            </a:r>
          </a:p>
          <a:p>
            <a:pPr lvl="1">
              <a:lnSpc>
                <a:spcPct val="120000"/>
              </a:lnSpc>
            </a:pPr>
            <a:r>
              <a:rPr lang="en-FI" sz="4800" dirty="0"/>
              <a:t>Emotions &amp; enthusiasm</a:t>
            </a:r>
          </a:p>
          <a:p>
            <a:pPr lvl="1">
              <a:lnSpc>
                <a:spcPct val="120000"/>
              </a:lnSpc>
            </a:pPr>
            <a:r>
              <a:rPr lang="en-FI" sz="4800" dirty="0"/>
              <a:t>Attitude</a:t>
            </a:r>
          </a:p>
          <a:p>
            <a:pPr lvl="1">
              <a:lnSpc>
                <a:spcPct val="120000"/>
              </a:lnSpc>
            </a:pPr>
            <a:r>
              <a:rPr lang="en-FI" sz="4800" dirty="0"/>
              <a:t>Confidence</a:t>
            </a:r>
          </a:p>
          <a:p>
            <a:pPr marL="205740" lvl="1" indent="0">
              <a:lnSpc>
                <a:spcPct val="120000"/>
              </a:lnSpc>
              <a:buNone/>
            </a:pPr>
            <a:endParaRPr lang="en-FI" sz="4800" dirty="0"/>
          </a:p>
          <a:p>
            <a:pPr marL="0" indent="0">
              <a:buNone/>
            </a:pPr>
            <a:endParaRPr lang="en-FI" dirty="0"/>
          </a:p>
        </p:txBody>
      </p:sp>
      <p:sp>
        <p:nvSpPr>
          <p:cNvPr id="5" name="TextBox 4">
            <a:extLst>
              <a:ext uri="{FF2B5EF4-FFF2-40B4-BE49-F238E27FC236}">
                <a16:creationId xmlns:a16="http://schemas.microsoft.com/office/drawing/2014/main" id="{B546791B-F8B4-70BF-D763-7721C72E9329}"/>
              </a:ext>
            </a:extLst>
          </p:cNvPr>
          <p:cNvSpPr txBox="1"/>
          <p:nvPr/>
        </p:nvSpPr>
        <p:spPr>
          <a:xfrm>
            <a:off x="4706148" y="2571750"/>
            <a:ext cx="4572000" cy="2059025"/>
          </a:xfrm>
          <a:prstGeom prst="rect">
            <a:avLst/>
          </a:prstGeom>
          <a:noFill/>
        </p:spPr>
        <p:txBody>
          <a:bodyPr wrap="square">
            <a:spAutoFit/>
          </a:bodyPr>
          <a:lstStyle/>
          <a:p>
            <a:pPr marL="5954" lvl="1" indent="0">
              <a:lnSpc>
                <a:spcPct val="120000"/>
              </a:lnSpc>
              <a:buNone/>
            </a:pPr>
            <a:r>
              <a:rPr lang="en-FI" sz="1200" b="1" dirty="0"/>
              <a:t>Social constructs:</a:t>
            </a:r>
          </a:p>
          <a:p>
            <a:pPr lvl="1">
              <a:lnSpc>
                <a:spcPct val="120000"/>
              </a:lnSpc>
            </a:pPr>
            <a:r>
              <a:rPr lang="en-FI" sz="1200" dirty="0"/>
              <a:t>Addressee (e.g., infant vs. adult-directed speech, power relations)</a:t>
            </a:r>
          </a:p>
          <a:p>
            <a:pPr lvl="1">
              <a:lnSpc>
                <a:spcPct val="120000"/>
              </a:lnSpc>
            </a:pPr>
            <a:r>
              <a:rPr lang="en-FI" sz="1200" dirty="0"/>
              <a:t>Trustworthiness</a:t>
            </a:r>
          </a:p>
          <a:p>
            <a:pPr lvl="1">
              <a:lnSpc>
                <a:spcPct val="120000"/>
              </a:lnSpc>
            </a:pPr>
            <a:r>
              <a:rPr lang="en-FI" sz="1200" dirty="0"/>
              <a:t>Convincingness</a:t>
            </a:r>
          </a:p>
          <a:p>
            <a:pPr lvl="1">
              <a:lnSpc>
                <a:spcPct val="120000"/>
              </a:lnSpc>
            </a:pPr>
            <a:r>
              <a:rPr lang="en-FI" sz="1200" dirty="0"/>
              <a:t>Level of conflict</a:t>
            </a:r>
          </a:p>
          <a:p>
            <a:pPr lvl="1">
              <a:lnSpc>
                <a:spcPct val="120000"/>
              </a:lnSpc>
            </a:pPr>
            <a:r>
              <a:rPr lang="en-FI" sz="1200" dirty="0"/>
              <a:t>…</a:t>
            </a:r>
          </a:p>
          <a:p>
            <a:pPr marL="5954" lvl="1" indent="0">
              <a:buNone/>
            </a:pPr>
            <a:endParaRPr lang="en-FI" dirty="0"/>
          </a:p>
          <a:p>
            <a:pPr lvl="1"/>
            <a:endParaRPr lang="en-FI" dirty="0"/>
          </a:p>
        </p:txBody>
      </p:sp>
    </p:spTree>
    <p:extLst>
      <p:ext uri="{BB962C8B-B14F-4D97-AF65-F5344CB8AC3E}">
        <p14:creationId xmlns:p14="http://schemas.microsoft.com/office/powerpoint/2010/main" val="2903953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simple PSP system </a:t>
            </a:r>
            <a:br>
              <a:rPr lang="en-US" dirty="0"/>
            </a:br>
            <a:r>
              <a:rPr lang="en-US" dirty="0"/>
              <a:t>(standard supervised learning)</a:t>
            </a:r>
          </a:p>
        </p:txBody>
      </p:sp>
      <p:sp>
        <p:nvSpPr>
          <p:cNvPr id="7" name="TextBox 12"/>
          <p:cNvSpPr txBox="1">
            <a:spLocks noChangeArrowheads="1"/>
          </p:cNvSpPr>
          <p:nvPr/>
        </p:nvSpPr>
        <p:spPr bwMode="auto">
          <a:xfrm>
            <a:off x="1504566" y="2036982"/>
            <a:ext cx="944489" cy="248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r>
              <a:rPr lang="fi-FI" sz="1013" i="1" err="1">
                <a:latin typeface="Calibri" charset="0"/>
              </a:rPr>
              <a:t>speech</a:t>
            </a:r>
            <a:r>
              <a:rPr lang="fi-FI" sz="1013" i="1">
                <a:latin typeface="Calibri" charset="0"/>
              </a:rPr>
              <a:t> </a:t>
            </a:r>
            <a:r>
              <a:rPr lang="fi-FI" sz="1013" i="1" err="1">
                <a:latin typeface="Calibri" charset="0"/>
              </a:rPr>
              <a:t>signals</a:t>
            </a:r>
            <a:endParaRPr lang="fi-FI" sz="1013" i="1">
              <a:latin typeface="Calibri" charset="0"/>
            </a:endParaRPr>
          </a:p>
        </p:txBody>
      </p:sp>
      <p:pic>
        <p:nvPicPr>
          <p:cNvPr id="8" name="Picture 11" descr="Screen Shot 2015-03-05 at 17.09.1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1475" y="2329573"/>
            <a:ext cx="591980" cy="21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p:nvSpPr>
        <p:spPr>
          <a:xfrm>
            <a:off x="3041426" y="2289687"/>
            <a:ext cx="917972" cy="43219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sz="1013">
                <a:solidFill>
                  <a:schemeClr val="tx1"/>
                </a:solidFill>
              </a:rPr>
              <a:t>Feature </a:t>
            </a:r>
          </a:p>
          <a:p>
            <a:pPr algn="ctr">
              <a:defRPr/>
            </a:pPr>
            <a:r>
              <a:rPr lang="en-US" sz="1013">
                <a:solidFill>
                  <a:schemeClr val="tx1"/>
                </a:solidFill>
              </a:rPr>
              <a:t>extraction</a:t>
            </a:r>
          </a:p>
        </p:txBody>
      </p:sp>
      <p:cxnSp>
        <p:nvCxnSpPr>
          <p:cNvPr id="10" name="Straight Arrow Connector 9"/>
          <p:cNvCxnSpPr>
            <a:endCxn id="9" idx="1"/>
          </p:cNvCxnSpPr>
          <p:nvPr/>
        </p:nvCxnSpPr>
        <p:spPr>
          <a:xfrm flipV="1">
            <a:off x="2614057" y="2505785"/>
            <a:ext cx="427370" cy="596"/>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959398" y="2506381"/>
            <a:ext cx="378619" cy="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256789" y="1688418"/>
            <a:ext cx="702436" cy="248209"/>
          </a:xfrm>
          <a:prstGeom prst="rect">
            <a:avLst/>
          </a:prstGeom>
          <a:noFill/>
        </p:spPr>
        <p:txBody>
          <a:bodyPr wrap="none" rtlCol="0">
            <a:spAutoFit/>
          </a:bodyPr>
          <a:lstStyle/>
          <a:p>
            <a:r>
              <a:rPr lang="en-US" sz="1013" b="1" dirty="0"/>
              <a:t>Training</a:t>
            </a:r>
          </a:p>
        </p:txBody>
      </p:sp>
      <p:sp>
        <p:nvSpPr>
          <p:cNvPr id="15" name="Rectangle 14"/>
          <p:cNvSpPr/>
          <p:nvPr/>
        </p:nvSpPr>
        <p:spPr>
          <a:xfrm>
            <a:off x="4338016" y="2287273"/>
            <a:ext cx="917972" cy="43219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sz="1013">
                <a:solidFill>
                  <a:schemeClr val="tx1"/>
                </a:solidFill>
              </a:rPr>
              <a:t>Classifier</a:t>
            </a:r>
          </a:p>
        </p:txBody>
      </p:sp>
      <p:sp>
        <p:nvSpPr>
          <p:cNvPr id="16" name="Can 15"/>
          <p:cNvSpPr/>
          <p:nvPr/>
        </p:nvSpPr>
        <p:spPr>
          <a:xfrm>
            <a:off x="1685566" y="2900551"/>
            <a:ext cx="663369" cy="44013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25"/>
              <a:t>class</a:t>
            </a:r>
          </a:p>
          <a:p>
            <a:pPr algn="ctr"/>
            <a:r>
              <a:rPr lang="en-US" sz="1125"/>
              <a:t>labels</a:t>
            </a:r>
          </a:p>
        </p:txBody>
      </p:sp>
      <p:pic>
        <p:nvPicPr>
          <p:cNvPr id="19" name="Picture 11" descr="Screen Shot 2015-03-05 at 17.09.1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flipV="1">
            <a:off x="1998394" y="2504007"/>
            <a:ext cx="591980" cy="21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1" descr="Screen Shot 2015-03-05 at 17.09.1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82733" y="2593545"/>
            <a:ext cx="591980" cy="21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2" name="Elbow Connector 21"/>
          <p:cNvCxnSpPr>
            <a:stCxn id="16" idx="4"/>
            <a:endCxn id="15" idx="2"/>
          </p:cNvCxnSpPr>
          <p:nvPr/>
        </p:nvCxnSpPr>
        <p:spPr>
          <a:xfrm flipV="1">
            <a:off x="2348935" y="2719471"/>
            <a:ext cx="2448068" cy="401147"/>
          </a:xfrm>
          <a:prstGeom prst="bentConnector2">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255988" y="2503372"/>
            <a:ext cx="378619" cy="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5624503" y="2206678"/>
            <a:ext cx="769973" cy="756084"/>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375"/>
          </a:p>
          <a:p>
            <a:pPr algn="ctr"/>
            <a:r>
              <a:rPr lang="en-US" sz="1125"/>
              <a:t>model</a:t>
            </a:r>
          </a:p>
          <a:p>
            <a:pPr algn="ctr"/>
            <a:r>
              <a:rPr lang="en-US" sz="1125"/>
              <a:t>para-meters</a:t>
            </a:r>
          </a:p>
        </p:txBody>
      </p:sp>
      <p:sp>
        <p:nvSpPr>
          <p:cNvPr id="13" name="TextBox 12"/>
          <p:cNvSpPr txBox="1"/>
          <p:nvPr/>
        </p:nvSpPr>
        <p:spPr>
          <a:xfrm>
            <a:off x="2368518" y="3101649"/>
            <a:ext cx="1443024" cy="248209"/>
          </a:xfrm>
          <a:prstGeom prst="rect">
            <a:avLst/>
          </a:prstGeom>
          <a:noFill/>
        </p:spPr>
        <p:txBody>
          <a:bodyPr wrap="none" rtlCol="0">
            <a:spAutoFit/>
          </a:bodyPr>
          <a:lstStyle/>
          <a:p>
            <a:r>
              <a:rPr lang="en-US" sz="1013" dirty="0"/>
              <a:t>[</a:t>
            </a:r>
            <a:r>
              <a:rPr lang="en-US" sz="1013" dirty="0">
                <a:solidFill>
                  <a:schemeClr val="accent2">
                    <a:lumMod val="60000"/>
                    <a:lumOff val="40000"/>
                  </a:schemeClr>
                </a:solidFill>
              </a:rPr>
              <a:t>happy</a:t>
            </a:r>
            <a:r>
              <a:rPr lang="en-US" sz="1013" dirty="0"/>
              <a:t>], [</a:t>
            </a:r>
            <a:r>
              <a:rPr lang="en-US" sz="1013" dirty="0">
                <a:solidFill>
                  <a:srgbClr val="FF0000"/>
                </a:solidFill>
              </a:rPr>
              <a:t>angry</a:t>
            </a:r>
            <a:r>
              <a:rPr lang="en-US" sz="1013" dirty="0"/>
              <a:t>], [</a:t>
            </a:r>
            <a:r>
              <a:rPr lang="en-US" sz="1013" dirty="0">
                <a:solidFill>
                  <a:srgbClr val="0070C0"/>
                </a:solidFill>
              </a:rPr>
              <a:t>sad</a:t>
            </a:r>
            <a:r>
              <a:rPr lang="en-US" sz="1013" dirty="0"/>
              <a:t>]</a:t>
            </a:r>
          </a:p>
        </p:txBody>
      </p:sp>
      <p:grpSp>
        <p:nvGrpSpPr>
          <p:cNvPr id="14" name="Group 13"/>
          <p:cNvGrpSpPr/>
          <p:nvPr/>
        </p:nvGrpSpPr>
        <p:grpSpPr>
          <a:xfrm>
            <a:off x="944764" y="2962763"/>
            <a:ext cx="6858000" cy="1364204"/>
            <a:chOff x="-174003" y="3950360"/>
            <a:chExt cx="9144000" cy="1818941"/>
          </a:xfrm>
        </p:grpSpPr>
        <p:grpSp>
          <p:nvGrpSpPr>
            <p:cNvPr id="6" name="Group 5"/>
            <p:cNvGrpSpPr/>
            <p:nvPr/>
          </p:nvGrpSpPr>
          <p:grpSpPr>
            <a:xfrm>
              <a:off x="-174003" y="3950360"/>
              <a:ext cx="9144000" cy="1638880"/>
              <a:chOff x="-174003" y="3950360"/>
              <a:chExt cx="9144000" cy="1638880"/>
            </a:xfrm>
          </p:grpSpPr>
          <p:cxnSp>
            <p:nvCxnSpPr>
              <p:cNvPr id="38" name="Elbow Connector 37"/>
              <p:cNvCxnSpPr>
                <a:stCxn id="24" idx="3"/>
                <a:endCxn id="35" idx="0"/>
              </p:cNvCxnSpPr>
              <p:nvPr/>
            </p:nvCxnSpPr>
            <p:spPr>
              <a:xfrm rot="5400000">
                <a:off x="5195786" y="3716891"/>
                <a:ext cx="1059400" cy="1526337"/>
              </a:xfrm>
              <a:prstGeom prst="bentConnector3">
                <a:avLst>
                  <a:gd name="adj1" fmla="val 50000"/>
                </a:avLst>
              </a:prstGeom>
              <a:ln w="2857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74003" y="4480059"/>
                <a:ext cx="9144000" cy="1109181"/>
                <a:chOff x="-174003" y="4480059"/>
                <a:chExt cx="9144000" cy="1109181"/>
              </a:xfrm>
            </p:grpSpPr>
            <p:sp>
              <p:nvSpPr>
                <p:cNvPr id="25" name="TextBox 24"/>
                <p:cNvSpPr txBox="1"/>
                <p:nvPr/>
              </p:nvSpPr>
              <p:spPr>
                <a:xfrm>
                  <a:off x="195249" y="4480059"/>
                  <a:ext cx="1502976" cy="330945"/>
                </a:xfrm>
                <a:prstGeom prst="rect">
                  <a:avLst/>
                </a:prstGeom>
                <a:noFill/>
              </p:spPr>
              <p:txBody>
                <a:bodyPr wrap="none" rtlCol="0">
                  <a:spAutoFit/>
                </a:bodyPr>
                <a:lstStyle/>
                <a:p>
                  <a:r>
                    <a:rPr lang="en-US" sz="1013" b="1" dirty="0"/>
                    <a:t>Usage (testing)</a:t>
                  </a:r>
                </a:p>
              </p:txBody>
            </p:sp>
            <p:pic>
              <p:nvPicPr>
                <p:cNvPr id="26" name="Picture 11" descr="Screen Shot 2015-03-05 at 17.09.1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045276"/>
                  <a:ext cx="1336576" cy="486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Rectangle 31"/>
                <p:cNvSpPr/>
                <p:nvPr/>
              </p:nvSpPr>
              <p:spPr>
                <a:xfrm>
                  <a:off x="2621547" y="5012978"/>
                  <a:ext cx="1223962" cy="576262"/>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sz="1013">
                      <a:solidFill>
                        <a:schemeClr val="tx1"/>
                      </a:solidFill>
                    </a:rPr>
                    <a:t>Feature </a:t>
                  </a:r>
                </a:p>
                <a:p>
                  <a:pPr algn="ctr">
                    <a:defRPr/>
                  </a:pPr>
                  <a:r>
                    <a:rPr lang="en-US" sz="1013">
                      <a:solidFill>
                        <a:schemeClr val="tx1"/>
                      </a:solidFill>
                    </a:rPr>
                    <a:t>extraction</a:t>
                  </a:r>
                </a:p>
              </p:txBody>
            </p:sp>
            <p:cxnSp>
              <p:nvCxnSpPr>
                <p:cNvPr id="33" name="Straight Arrow Connector 32"/>
                <p:cNvCxnSpPr/>
                <p:nvPr/>
              </p:nvCxnSpPr>
              <p:spPr>
                <a:xfrm flipV="1">
                  <a:off x="2051720" y="5301109"/>
                  <a:ext cx="569827" cy="794"/>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845509" y="5301903"/>
                  <a:ext cx="504825" cy="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4350334" y="5009760"/>
                  <a:ext cx="1223962" cy="576262"/>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sz="1013">
                      <a:solidFill>
                        <a:schemeClr val="tx1"/>
                      </a:solidFill>
                    </a:rPr>
                    <a:t>Classifier</a:t>
                  </a:r>
                </a:p>
              </p:txBody>
            </p:sp>
            <p:cxnSp>
              <p:nvCxnSpPr>
                <p:cNvPr id="36" name="Straight Arrow Connector 35"/>
                <p:cNvCxnSpPr/>
                <p:nvPr/>
              </p:nvCxnSpPr>
              <p:spPr>
                <a:xfrm>
                  <a:off x="5574296" y="5297891"/>
                  <a:ext cx="504825" cy="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108425" y="4860611"/>
                  <a:ext cx="1652589" cy="330945"/>
                </a:xfrm>
                <a:prstGeom prst="rect">
                  <a:avLst/>
                </a:prstGeom>
                <a:noFill/>
              </p:spPr>
              <p:txBody>
                <a:bodyPr wrap="none" rtlCol="0">
                  <a:spAutoFit/>
                </a:bodyPr>
                <a:lstStyle/>
                <a:p>
                  <a:r>
                    <a:rPr lang="en-US" sz="1013" i="1" dirty="0"/>
                    <a:t>P</a:t>
                  </a:r>
                  <a:r>
                    <a:rPr lang="en-US" sz="1013" dirty="0"/>
                    <a:t>(</a:t>
                  </a:r>
                  <a:r>
                    <a:rPr lang="en-US" sz="1013" i="1" dirty="0">
                      <a:solidFill>
                        <a:schemeClr val="accent2">
                          <a:lumMod val="60000"/>
                          <a:lumOff val="40000"/>
                        </a:schemeClr>
                      </a:solidFill>
                    </a:rPr>
                    <a:t>happy</a:t>
                  </a:r>
                  <a:r>
                    <a:rPr lang="en-US" sz="1013" i="1" dirty="0"/>
                    <a:t> </a:t>
                  </a:r>
                  <a:r>
                    <a:rPr lang="en-US" sz="1013" dirty="0"/>
                    <a:t>| </a:t>
                  </a:r>
                  <a:r>
                    <a:rPr lang="en-US" sz="1013" i="1" dirty="0"/>
                    <a:t>speech</a:t>
                  </a:r>
                  <a:r>
                    <a:rPr lang="en-US" sz="1013" dirty="0"/>
                    <a:t>)</a:t>
                  </a:r>
                </a:p>
              </p:txBody>
            </p:sp>
            <p:cxnSp>
              <p:nvCxnSpPr>
                <p:cNvPr id="45" name="Straight Connector 44"/>
                <p:cNvCxnSpPr/>
                <p:nvPr/>
              </p:nvCxnSpPr>
              <p:spPr>
                <a:xfrm>
                  <a:off x="-174003" y="4796312"/>
                  <a:ext cx="9144000" cy="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31" name="TextBox 30"/>
            <p:cNvSpPr txBox="1"/>
            <p:nvPr/>
          </p:nvSpPr>
          <p:spPr>
            <a:xfrm>
              <a:off x="6108424" y="5149484"/>
              <a:ext cx="1614117" cy="330945"/>
            </a:xfrm>
            <a:prstGeom prst="rect">
              <a:avLst/>
            </a:prstGeom>
            <a:noFill/>
          </p:spPr>
          <p:txBody>
            <a:bodyPr wrap="none" rtlCol="0">
              <a:spAutoFit/>
            </a:bodyPr>
            <a:lstStyle/>
            <a:p>
              <a:r>
                <a:rPr lang="en-US" sz="1013" i="1" dirty="0"/>
                <a:t>P</a:t>
              </a:r>
              <a:r>
                <a:rPr lang="en-US" sz="1013" dirty="0"/>
                <a:t>(</a:t>
              </a:r>
              <a:r>
                <a:rPr lang="en-US" sz="1013" i="1" dirty="0">
                  <a:solidFill>
                    <a:srgbClr val="FF0000"/>
                  </a:solidFill>
                </a:rPr>
                <a:t>angry</a:t>
              </a:r>
              <a:r>
                <a:rPr lang="en-US" sz="1013" i="1" dirty="0"/>
                <a:t> </a:t>
              </a:r>
              <a:r>
                <a:rPr lang="en-US" sz="1013" dirty="0"/>
                <a:t>| </a:t>
              </a:r>
              <a:r>
                <a:rPr lang="en-US" sz="1013" i="1" dirty="0"/>
                <a:t>speech</a:t>
              </a:r>
              <a:r>
                <a:rPr lang="en-US" sz="1013" dirty="0"/>
                <a:t>)</a:t>
              </a:r>
            </a:p>
          </p:txBody>
        </p:sp>
        <p:sp>
          <p:nvSpPr>
            <p:cNvPr id="37" name="TextBox 36"/>
            <p:cNvSpPr txBox="1"/>
            <p:nvPr/>
          </p:nvSpPr>
          <p:spPr>
            <a:xfrm>
              <a:off x="6108424" y="5438356"/>
              <a:ext cx="1460229" cy="330945"/>
            </a:xfrm>
            <a:prstGeom prst="rect">
              <a:avLst/>
            </a:prstGeom>
            <a:noFill/>
          </p:spPr>
          <p:txBody>
            <a:bodyPr wrap="none" rtlCol="0">
              <a:spAutoFit/>
            </a:bodyPr>
            <a:lstStyle/>
            <a:p>
              <a:r>
                <a:rPr lang="en-US" sz="1013" i="1" dirty="0"/>
                <a:t>P</a:t>
              </a:r>
              <a:r>
                <a:rPr lang="en-US" sz="1013" dirty="0"/>
                <a:t>(</a:t>
              </a:r>
              <a:r>
                <a:rPr lang="en-US" sz="1013" i="1" dirty="0">
                  <a:solidFill>
                    <a:srgbClr val="0070C0"/>
                  </a:solidFill>
                </a:rPr>
                <a:t>sad</a:t>
              </a:r>
              <a:r>
                <a:rPr lang="en-US" sz="1013" i="1" dirty="0"/>
                <a:t> </a:t>
              </a:r>
              <a:r>
                <a:rPr lang="en-US" sz="1013" dirty="0"/>
                <a:t>| </a:t>
              </a:r>
              <a:r>
                <a:rPr lang="en-US" sz="1013" i="1" dirty="0"/>
                <a:t>speech</a:t>
              </a:r>
              <a:r>
                <a:rPr lang="en-US" sz="1013" dirty="0"/>
                <a:t>)</a:t>
              </a:r>
            </a:p>
          </p:txBody>
        </p:sp>
      </p:grpSp>
    </p:spTree>
    <p:extLst>
      <p:ext uri="{BB962C8B-B14F-4D97-AF65-F5344CB8AC3E}">
        <p14:creationId xmlns:p14="http://schemas.microsoft.com/office/powerpoint/2010/main" val="110860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Time-scales of paralinguistic phenomena	</a:t>
            </a:r>
          </a:p>
        </p:txBody>
      </p:sp>
      <p:sp>
        <p:nvSpPr>
          <p:cNvPr id="3" name="Content Placeholder 2"/>
          <p:cNvSpPr>
            <a:spLocks noGrp="1"/>
          </p:cNvSpPr>
          <p:nvPr>
            <p:ph idx="1"/>
          </p:nvPr>
        </p:nvSpPr>
        <p:spPr/>
        <p:txBody>
          <a:bodyPr/>
          <a:lstStyle/>
          <a:p>
            <a:pPr marL="0" indent="0">
              <a:buNone/>
            </a:pPr>
            <a:r>
              <a:rPr lang="en-US" sz="1800" dirty="0"/>
              <a:t>States vs traits (see also Schuller et al., 2013).</a:t>
            </a:r>
          </a:p>
          <a:p>
            <a:pPr lvl="1">
              <a:spcAft>
                <a:spcPts val="450"/>
              </a:spcAft>
            </a:pPr>
            <a:r>
              <a:rPr lang="en-US" sz="1600" dirty="0"/>
              <a:t>Some properties </a:t>
            </a:r>
            <a:r>
              <a:rPr lang="en-US" sz="1600" b="1" i="1" dirty="0"/>
              <a:t>vary</a:t>
            </a:r>
            <a:r>
              <a:rPr lang="en-US" sz="1600" dirty="0"/>
              <a:t> </a:t>
            </a:r>
            <a:r>
              <a:rPr lang="en-US" sz="1600" b="1" i="1" dirty="0"/>
              <a:t>quickly</a:t>
            </a:r>
            <a:r>
              <a:rPr lang="en-US" sz="1600" dirty="0"/>
              <a:t> in time and may depend on the communicative context (e.g., affective state, attitude, non-communicative signals) </a:t>
            </a:r>
          </a:p>
          <a:p>
            <a:pPr lvl="1">
              <a:spcAft>
                <a:spcPts val="450"/>
              </a:spcAft>
            </a:pPr>
            <a:r>
              <a:rPr lang="en-US" sz="1600" dirty="0"/>
              <a:t>Some have </a:t>
            </a:r>
            <a:r>
              <a:rPr lang="en-US" sz="1600" b="1" i="1" dirty="0"/>
              <a:t>medium duration</a:t>
            </a:r>
            <a:r>
              <a:rPr lang="en-US" sz="1600" dirty="0"/>
              <a:t> (intoxication, temporary diseases, mood etc.)</a:t>
            </a:r>
          </a:p>
          <a:p>
            <a:pPr lvl="1">
              <a:spcAft>
                <a:spcPts val="450"/>
              </a:spcAft>
            </a:pPr>
            <a:r>
              <a:rPr lang="en-US" sz="1600" dirty="0"/>
              <a:t>Some change </a:t>
            </a:r>
            <a:r>
              <a:rPr lang="en-US" sz="1600" b="1" i="1" dirty="0"/>
              <a:t>slowly</a:t>
            </a:r>
            <a:r>
              <a:rPr lang="en-US" sz="1600" dirty="0"/>
              <a:t> or are </a:t>
            </a:r>
            <a:r>
              <a:rPr lang="en-US" sz="1600" b="1" i="1" dirty="0"/>
              <a:t>permanent</a:t>
            </a:r>
            <a:r>
              <a:rPr lang="en-US" sz="1600" dirty="0"/>
              <a:t> (speaker personality, ethnic/group membership etc.) </a:t>
            </a:r>
          </a:p>
          <a:p>
            <a:endParaRPr lang="en-US" dirty="0"/>
          </a:p>
          <a:p>
            <a:pPr marL="0" indent="0">
              <a:buNone/>
            </a:pPr>
            <a:r>
              <a:rPr lang="en-US" sz="1800" dirty="0"/>
              <a:t>Time-scale should be taken into account in automatic analysis and recognition.</a:t>
            </a:r>
          </a:p>
          <a:p>
            <a:pPr lvl="1"/>
            <a:r>
              <a:rPr lang="en-US" sz="1400" dirty="0"/>
              <a:t>Suboptimal to perform short-term (e.g. millisecond-scale) recognition of temporally stable phenomena (e.g., seconds, minutes)</a:t>
            </a:r>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2472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84EF-E5B6-5440-8A12-D3D6885542FF}"/>
              </a:ext>
            </a:extLst>
          </p:cNvPr>
          <p:cNvSpPr>
            <a:spLocks noGrp="1"/>
          </p:cNvSpPr>
          <p:nvPr>
            <p:ph type="title"/>
          </p:nvPr>
        </p:nvSpPr>
        <p:spPr/>
        <p:txBody>
          <a:bodyPr>
            <a:normAutofit fontScale="90000"/>
          </a:bodyPr>
          <a:lstStyle/>
          <a:p>
            <a:r>
              <a:rPr lang="en-FI" dirty="0"/>
              <a:t>Utterance-level features with functionals</a:t>
            </a:r>
          </a:p>
        </p:txBody>
      </p:sp>
      <p:grpSp>
        <p:nvGrpSpPr>
          <p:cNvPr id="53" name="Group 52">
            <a:extLst>
              <a:ext uri="{FF2B5EF4-FFF2-40B4-BE49-F238E27FC236}">
                <a16:creationId xmlns:a16="http://schemas.microsoft.com/office/drawing/2014/main" id="{FA5F67E4-CEFA-0F46-AD90-A086CE4BDB63}"/>
              </a:ext>
            </a:extLst>
          </p:cNvPr>
          <p:cNvGrpSpPr/>
          <p:nvPr/>
        </p:nvGrpSpPr>
        <p:grpSpPr>
          <a:xfrm>
            <a:off x="1829584" y="4334834"/>
            <a:ext cx="4603604" cy="570042"/>
            <a:chOff x="1057950" y="4806003"/>
            <a:chExt cx="6138138" cy="760056"/>
          </a:xfrm>
        </p:grpSpPr>
        <p:pic>
          <p:nvPicPr>
            <p:cNvPr id="4" name="Picture 11" descr="Screen Shot 2015-03-05 at 17.09.12.png">
              <a:extLst>
                <a:ext uri="{FF2B5EF4-FFF2-40B4-BE49-F238E27FC236}">
                  <a16:creationId xmlns:a16="http://schemas.microsoft.com/office/drawing/2014/main" id="{6B3DE755-FA56-A444-877E-CCDB41A93B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2126" y="4806003"/>
              <a:ext cx="4553962" cy="760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TextBox 37">
              <a:extLst>
                <a:ext uri="{FF2B5EF4-FFF2-40B4-BE49-F238E27FC236}">
                  <a16:creationId xmlns:a16="http://schemas.microsoft.com/office/drawing/2014/main" id="{4A788F47-7AD4-E542-B978-57081C4D1D0A}"/>
                </a:ext>
              </a:extLst>
            </p:cNvPr>
            <p:cNvSpPr txBox="1"/>
            <p:nvPr/>
          </p:nvSpPr>
          <p:spPr>
            <a:xfrm>
              <a:off x="1057950" y="4862866"/>
              <a:ext cx="1488015" cy="615553"/>
            </a:xfrm>
            <a:prstGeom prst="rect">
              <a:avLst/>
            </a:prstGeom>
            <a:noFill/>
          </p:spPr>
          <p:txBody>
            <a:bodyPr wrap="none" rtlCol="0">
              <a:spAutoFit/>
            </a:bodyPr>
            <a:lstStyle/>
            <a:p>
              <a:r>
                <a:rPr lang="en-US" sz="1200"/>
                <a:t>Acoustic </a:t>
              </a:r>
              <a:br>
                <a:rPr lang="en-US" sz="1200"/>
              </a:br>
              <a:r>
                <a:rPr lang="en-US" sz="1200"/>
                <a:t>waveform</a:t>
              </a:r>
              <a:r>
                <a:rPr lang="en-US" sz="1200" b="1"/>
                <a:t> </a:t>
              </a:r>
              <a:r>
                <a:rPr lang="en-US" sz="1200"/>
                <a:t>x(</a:t>
              </a:r>
              <a:r>
                <a:rPr lang="en-US" sz="1200" i="1"/>
                <a:t>t</a:t>
              </a:r>
              <a:r>
                <a:rPr lang="en-US" sz="1200"/>
                <a:t>)</a:t>
              </a:r>
            </a:p>
          </p:txBody>
        </p:sp>
      </p:grpSp>
      <p:grpSp>
        <p:nvGrpSpPr>
          <p:cNvPr id="55" name="Group 54">
            <a:extLst>
              <a:ext uri="{FF2B5EF4-FFF2-40B4-BE49-F238E27FC236}">
                <a16:creationId xmlns:a16="http://schemas.microsoft.com/office/drawing/2014/main" id="{C67DABF8-6A22-FF40-961B-F7348532674B}"/>
              </a:ext>
            </a:extLst>
          </p:cNvPr>
          <p:cNvGrpSpPr/>
          <p:nvPr/>
        </p:nvGrpSpPr>
        <p:grpSpPr>
          <a:xfrm>
            <a:off x="3009860" y="2844564"/>
            <a:ext cx="3479710" cy="626174"/>
            <a:chOff x="2631650" y="2818976"/>
            <a:chExt cx="4639613" cy="834898"/>
          </a:xfrm>
        </p:grpSpPr>
        <p:sp>
          <p:nvSpPr>
            <p:cNvPr id="40" name="Left Brace 39">
              <a:extLst>
                <a:ext uri="{FF2B5EF4-FFF2-40B4-BE49-F238E27FC236}">
                  <a16:creationId xmlns:a16="http://schemas.microsoft.com/office/drawing/2014/main" id="{15617650-221D-A242-ADB5-C817D3CC8CA5}"/>
                </a:ext>
              </a:extLst>
            </p:cNvPr>
            <p:cNvSpPr/>
            <p:nvPr/>
          </p:nvSpPr>
          <p:spPr>
            <a:xfrm rot="5400000">
              <a:off x="4798061" y="1255846"/>
              <a:ext cx="231617" cy="456444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41" name="TextBox 40">
              <a:extLst>
                <a:ext uri="{FF2B5EF4-FFF2-40B4-BE49-F238E27FC236}">
                  <a16:creationId xmlns:a16="http://schemas.microsoft.com/office/drawing/2014/main" id="{D53AFFD7-0093-8549-80F8-5F418766277D}"/>
                </a:ext>
              </a:extLst>
            </p:cNvPr>
            <p:cNvSpPr txBox="1"/>
            <p:nvPr/>
          </p:nvSpPr>
          <p:spPr>
            <a:xfrm>
              <a:off x="2891431" y="2818976"/>
              <a:ext cx="4379832" cy="615553"/>
            </a:xfrm>
            <a:prstGeom prst="rect">
              <a:avLst/>
            </a:prstGeom>
            <a:noFill/>
          </p:spPr>
          <p:txBody>
            <a:bodyPr wrap="none" rtlCol="0">
              <a:spAutoFit/>
            </a:bodyPr>
            <a:lstStyle/>
            <a:p>
              <a:r>
                <a:rPr lang="en-US" sz="1200" i="1" dirty="0"/>
                <a:t>m different</a:t>
              </a:r>
              <a:r>
                <a:rPr lang="en-US" sz="1200" dirty="0"/>
                <a:t> statistical “functionals” across all </a:t>
              </a:r>
              <a:r>
                <a:rPr lang="en-US" sz="1200" i="1" dirty="0"/>
                <a:t>t</a:t>
              </a:r>
              <a:r>
                <a:rPr lang="en-US" sz="1200" dirty="0"/>
                <a:t>:</a:t>
              </a:r>
            </a:p>
            <a:p>
              <a:r>
                <a:rPr lang="en-US" sz="1200" dirty="0"/>
                <a:t>mean, variance, max, min </a:t>
              </a:r>
              <a:r>
                <a:rPr lang="en-US" sz="1200" dirty="0" err="1"/>
                <a:t>etc</a:t>
              </a:r>
              <a:r>
                <a:rPr lang="mr-IN" sz="1200" dirty="0"/>
                <a:t>…</a:t>
              </a:r>
              <a:endParaRPr lang="en-US" sz="1200" dirty="0"/>
            </a:p>
          </p:txBody>
        </p:sp>
      </p:grpSp>
      <p:grpSp>
        <p:nvGrpSpPr>
          <p:cNvPr id="56" name="Group 55">
            <a:extLst>
              <a:ext uri="{FF2B5EF4-FFF2-40B4-BE49-F238E27FC236}">
                <a16:creationId xmlns:a16="http://schemas.microsoft.com/office/drawing/2014/main" id="{1450B8BA-E853-7B45-B877-42B0C019ED72}"/>
              </a:ext>
            </a:extLst>
          </p:cNvPr>
          <p:cNvGrpSpPr/>
          <p:nvPr/>
        </p:nvGrpSpPr>
        <p:grpSpPr>
          <a:xfrm>
            <a:off x="1684350" y="2212350"/>
            <a:ext cx="4248224" cy="617707"/>
            <a:chOff x="864303" y="1976024"/>
            <a:chExt cx="5664299" cy="823609"/>
          </a:xfrm>
        </p:grpSpPr>
        <p:sp>
          <p:nvSpPr>
            <p:cNvPr id="42" name="Rectangle 41">
              <a:extLst>
                <a:ext uri="{FF2B5EF4-FFF2-40B4-BE49-F238E27FC236}">
                  <a16:creationId xmlns:a16="http://schemas.microsoft.com/office/drawing/2014/main" id="{F7F5929D-A310-D04A-B8F6-45B9F70A950A}"/>
                </a:ext>
              </a:extLst>
            </p:cNvPr>
            <p:cNvSpPr/>
            <p:nvPr/>
          </p:nvSpPr>
          <p:spPr>
            <a:xfrm>
              <a:off x="3126145" y="2185862"/>
              <a:ext cx="3402457" cy="1440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43" name="TextBox 42">
              <a:extLst>
                <a:ext uri="{FF2B5EF4-FFF2-40B4-BE49-F238E27FC236}">
                  <a16:creationId xmlns:a16="http://schemas.microsoft.com/office/drawing/2014/main" id="{81353968-5440-104B-9D74-DECDDC468AFB}"/>
                </a:ext>
              </a:extLst>
            </p:cNvPr>
            <p:cNvSpPr txBox="1"/>
            <p:nvPr/>
          </p:nvSpPr>
          <p:spPr>
            <a:xfrm>
              <a:off x="864303" y="1976024"/>
              <a:ext cx="2253181" cy="615553"/>
            </a:xfrm>
            <a:prstGeom prst="rect">
              <a:avLst/>
            </a:prstGeom>
            <a:noFill/>
          </p:spPr>
          <p:txBody>
            <a:bodyPr wrap="none" rtlCol="0">
              <a:spAutoFit/>
            </a:bodyPr>
            <a:lstStyle/>
            <a:p>
              <a:r>
                <a:rPr lang="en-US" sz="1200" dirty="0"/>
                <a:t>A fixed-dimensional</a:t>
              </a:r>
              <a:br>
                <a:rPr lang="en-US" sz="1200" dirty="0"/>
              </a:br>
              <a:r>
                <a:rPr lang="en-US" sz="1200" dirty="0"/>
                <a:t> (</a:t>
              </a:r>
              <a:r>
                <a:rPr lang="en-US" sz="1200" i="1" dirty="0"/>
                <a:t>m</a:t>
              </a:r>
              <a:r>
                <a:rPr lang="en-US" sz="1200" dirty="0"/>
                <a:t> x </a:t>
              </a:r>
              <a:r>
                <a:rPr lang="en-US" sz="1200" i="1" dirty="0"/>
                <a:t>d</a:t>
              </a:r>
              <a:r>
                <a:rPr lang="en-US" sz="1200" dirty="0"/>
                <a:t>) feature vector</a:t>
              </a:r>
            </a:p>
          </p:txBody>
        </p:sp>
        <p:sp>
          <p:nvSpPr>
            <p:cNvPr id="44" name="Down Arrow 43">
              <a:extLst>
                <a:ext uri="{FF2B5EF4-FFF2-40B4-BE49-F238E27FC236}">
                  <a16:creationId xmlns:a16="http://schemas.microsoft.com/office/drawing/2014/main" id="{67FC5A3E-478E-0E47-9122-3B584FD99613}"/>
                </a:ext>
              </a:extLst>
            </p:cNvPr>
            <p:cNvSpPr/>
            <p:nvPr/>
          </p:nvSpPr>
          <p:spPr>
            <a:xfrm flipV="1">
              <a:off x="4759575" y="2436099"/>
              <a:ext cx="288032" cy="36353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grpSp>
      <p:grpSp>
        <p:nvGrpSpPr>
          <p:cNvPr id="54" name="Group 53">
            <a:extLst>
              <a:ext uri="{FF2B5EF4-FFF2-40B4-BE49-F238E27FC236}">
                <a16:creationId xmlns:a16="http://schemas.microsoft.com/office/drawing/2014/main" id="{F88C12F4-D33D-F74A-A050-C93D7DE5FDA6}"/>
              </a:ext>
            </a:extLst>
          </p:cNvPr>
          <p:cNvGrpSpPr/>
          <p:nvPr/>
        </p:nvGrpSpPr>
        <p:grpSpPr>
          <a:xfrm>
            <a:off x="1832799" y="3495563"/>
            <a:ext cx="4600390" cy="881918"/>
            <a:chOff x="1062235" y="3686974"/>
            <a:chExt cx="6133853" cy="1175891"/>
          </a:xfrm>
        </p:grpSpPr>
        <p:grpSp>
          <p:nvGrpSpPr>
            <p:cNvPr id="5" name="Group 4">
              <a:extLst>
                <a:ext uri="{FF2B5EF4-FFF2-40B4-BE49-F238E27FC236}">
                  <a16:creationId xmlns:a16="http://schemas.microsoft.com/office/drawing/2014/main" id="{43529344-2A44-914D-82E2-15969B62329C}"/>
                </a:ext>
              </a:extLst>
            </p:cNvPr>
            <p:cNvGrpSpPr/>
            <p:nvPr/>
          </p:nvGrpSpPr>
          <p:grpSpPr>
            <a:xfrm>
              <a:off x="2615738" y="3831692"/>
              <a:ext cx="4580350" cy="650922"/>
              <a:chOff x="1993913" y="3661791"/>
              <a:chExt cx="4580350" cy="650922"/>
            </a:xfrm>
          </p:grpSpPr>
          <p:sp>
            <p:nvSpPr>
              <p:cNvPr id="6" name="Rectangle 5">
                <a:extLst>
                  <a:ext uri="{FF2B5EF4-FFF2-40B4-BE49-F238E27FC236}">
                    <a16:creationId xmlns:a16="http://schemas.microsoft.com/office/drawing/2014/main" id="{83027D31-FF07-054D-8995-CA61268E0095}"/>
                  </a:ext>
                </a:extLst>
              </p:cNvPr>
              <p:cNvSpPr/>
              <p:nvPr/>
            </p:nvSpPr>
            <p:spPr>
              <a:xfrm>
                <a:off x="1993913"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7" name="Rectangle 6">
                <a:extLst>
                  <a:ext uri="{FF2B5EF4-FFF2-40B4-BE49-F238E27FC236}">
                    <a16:creationId xmlns:a16="http://schemas.microsoft.com/office/drawing/2014/main" id="{055D3DF6-A0F9-D04B-98B6-812069247860}"/>
                  </a:ext>
                </a:extLst>
              </p:cNvPr>
              <p:cNvSpPr/>
              <p:nvPr/>
            </p:nvSpPr>
            <p:spPr>
              <a:xfrm>
                <a:off x="2137929"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8" name="Rectangle 7">
                <a:extLst>
                  <a:ext uri="{FF2B5EF4-FFF2-40B4-BE49-F238E27FC236}">
                    <a16:creationId xmlns:a16="http://schemas.microsoft.com/office/drawing/2014/main" id="{8C790AA3-85D1-E64C-ABC2-F3C31F59596A}"/>
                  </a:ext>
                </a:extLst>
              </p:cNvPr>
              <p:cNvSpPr/>
              <p:nvPr/>
            </p:nvSpPr>
            <p:spPr>
              <a:xfrm>
                <a:off x="2281945"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CCB1EF02-04BE-8E42-ADB2-965002BF7CAD}"/>
                  </a:ext>
                </a:extLst>
              </p:cNvPr>
              <p:cNvSpPr/>
              <p:nvPr/>
            </p:nvSpPr>
            <p:spPr>
              <a:xfrm>
                <a:off x="2425961"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10" name="Rectangle 9">
                <a:extLst>
                  <a:ext uri="{FF2B5EF4-FFF2-40B4-BE49-F238E27FC236}">
                    <a16:creationId xmlns:a16="http://schemas.microsoft.com/office/drawing/2014/main" id="{594FC98B-A4B6-8347-9E9D-4DA0F9FF55C4}"/>
                  </a:ext>
                </a:extLst>
              </p:cNvPr>
              <p:cNvSpPr/>
              <p:nvPr/>
            </p:nvSpPr>
            <p:spPr>
              <a:xfrm>
                <a:off x="2563188"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11" name="Rectangle 10">
                <a:extLst>
                  <a:ext uri="{FF2B5EF4-FFF2-40B4-BE49-F238E27FC236}">
                    <a16:creationId xmlns:a16="http://schemas.microsoft.com/office/drawing/2014/main" id="{ECE2C58F-6BF0-BD41-9563-BA86528D0E2C}"/>
                  </a:ext>
                </a:extLst>
              </p:cNvPr>
              <p:cNvSpPr/>
              <p:nvPr/>
            </p:nvSpPr>
            <p:spPr>
              <a:xfrm>
                <a:off x="2707204"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12" name="Rectangle 11">
                <a:extLst>
                  <a:ext uri="{FF2B5EF4-FFF2-40B4-BE49-F238E27FC236}">
                    <a16:creationId xmlns:a16="http://schemas.microsoft.com/office/drawing/2014/main" id="{FCE4FDA2-F261-384A-9B49-ABAECE61D238}"/>
                  </a:ext>
                </a:extLst>
              </p:cNvPr>
              <p:cNvSpPr/>
              <p:nvPr/>
            </p:nvSpPr>
            <p:spPr>
              <a:xfrm>
                <a:off x="2851220"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13" name="Rectangle 12">
                <a:extLst>
                  <a:ext uri="{FF2B5EF4-FFF2-40B4-BE49-F238E27FC236}">
                    <a16:creationId xmlns:a16="http://schemas.microsoft.com/office/drawing/2014/main" id="{EF1A854B-81B0-D648-AEF1-1A010BE087F6}"/>
                  </a:ext>
                </a:extLst>
              </p:cNvPr>
              <p:cNvSpPr/>
              <p:nvPr/>
            </p:nvSpPr>
            <p:spPr>
              <a:xfrm>
                <a:off x="2995236"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14" name="Rectangle 13">
                <a:extLst>
                  <a:ext uri="{FF2B5EF4-FFF2-40B4-BE49-F238E27FC236}">
                    <a16:creationId xmlns:a16="http://schemas.microsoft.com/office/drawing/2014/main" id="{079CCABD-316E-9B42-86D2-4B7826527E65}"/>
                  </a:ext>
                </a:extLst>
              </p:cNvPr>
              <p:cNvSpPr/>
              <p:nvPr/>
            </p:nvSpPr>
            <p:spPr>
              <a:xfrm>
                <a:off x="3136390"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15" name="Rectangle 14">
                <a:extLst>
                  <a:ext uri="{FF2B5EF4-FFF2-40B4-BE49-F238E27FC236}">
                    <a16:creationId xmlns:a16="http://schemas.microsoft.com/office/drawing/2014/main" id="{20238669-256B-1740-AFAE-B5E4FE89BC79}"/>
                  </a:ext>
                </a:extLst>
              </p:cNvPr>
              <p:cNvSpPr/>
              <p:nvPr/>
            </p:nvSpPr>
            <p:spPr>
              <a:xfrm>
                <a:off x="3280444"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16" name="Rectangle 15">
                <a:extLst>
                  <a:ext uri="{FF2B5EF4-FFF2-40B4-BE49-F238E27FC236}">
                    <a16:creationId xmlns:a16="http://schemas.microsoft.com/office/drawing/2014/main" id="{FEE22AFC-8E69-BD41-A7A6-70965FFCD84F}"/>
                  </a:ext>
                </a:extLst>
              </p:cNvPr>
              <p:cNvSpPr/>
              <p:nvPr/>
            </p:nvSpPr>
            <p:spPr>
              <a:xfrm>
                <a:off x="3424460"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17" name="Rectangle 16">
                <a:extLst>
                  <a:ext uri="{FF2B5EF4-FFF2-40B4-BE49-F238E27FC236}">
                    <a16:creationId xmlns:a16="http://schemas.microsoft.com/office/drawing/2014/main" id="{252C09E6-41A3-E947-A0D7-3E493D234146}"/>
                  </a:ext>
                </a:extLst>
              </p:cNvPr>
              <p:cNvSpPr/>
              <p:nvPr/>
            </p:nvSpPr>
            <p:spPr>
              <a:xfrm>
                <a:off x="3568476"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18" name="Rectangle 17">
                <a:extLst>
                  <a:ext uri="{FF2B5EF4-FFF2-40B4-BE49-F238E27FC236}">
                    <a16:creationId xmlns:a16="http://schemas.microsoft.com/office/drawing/2014/main" id="{DF5E5523-8988-4942-9548-3CE8992D6650}"/>
                  </a:ext>
                </a:extLst>
              </p:cNvPr>
              <p:cNvSpPr/>
              <p:nvPr/>
            </p:nvSpPr>
            <p:spPr>
              <a:xfrm>
                <a:off x="3705703"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19" name="Rectangle 18">
                <a:extLst>
                  <a:ext uri="{FF2B5EF4-FFF2-40B4-BE49-F238E27FC236}">
                    <a16:creationId xmlns:a16="http://schemas.microsoft.com/office/drawing/2014/main" id="{01EF9934-4957-E748-B5D6-8D0A0AB57350}"/>
                  </a:ext>
                </a:extLst>
              </p:cNvPr>
              <p:cNvSpPr/>
              <p:nvPr/>
            </p:nvSpPr>
            <p:spPr>
              <a:xfrm>
                <a:off x="3849719"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20" name="Rectangle 19">
                <a:extLst>
                  <a:ext uri="{FF2B5EF4-FFF2-40B4-BE49-F238E27FC236}">
                    <a16:creationId xmlns:a16="http://schemas.microsoft.com/office/drawing/2014/main" id="{B2CB709A-CE2D-D643-BA58-F99355F14868}"/>
                  </a:ext>
                </a:extLst>
              </p:cNvPr>
              <p:cNvSpPr/>
              <p:nvPr/>
            </p:nvSpPr>
            <p:spPr>
              <a:xfrm>
                <a:off x="3993735"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21" name="Rectangle 20">
                <a:extLst>
                  <a:ext uri="{FF2B5EF4-FFF2-40B4-BE49-F238E27FC236}">
                    <a16:creationId xmlns:a16="http://schemas.microsoft.com/office/drawing/2014/main" id="{8FA29DBC-D575-B34B-8F48-CF82F060CE58}"/>
                  </a:ext>
                </a:extLst>
              </p:cNvPr>
              <p:cNvSpPr/>
              <p:nvPr/>
            </p:nvSpPr>
            <p:spPr>
              <a:xfrm>
                <a:off x="4137751"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22" name="Rectangle 21">
                <a:extLst>
                  <a:ext uri="{FF2B5EF4-FFF2-40B4-BE49-F238E27FC236}">
                    <a16:creationId xmlns:a16="http://schemas.microsoft.com/office/drawing/2014/main" id="{BA9EEF01-6F30-E94C-BD76-CD14C6ED152B}"/>
                  </a:ext>
                </a:extLst>
              </p:cNvPr>
              <p:cNvSpPr/>
              <p:nvPr/>
            </p:nvSpPr>
            <p:spPr>
              <a:xfrm>
                <a:off x="4283585"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23" name="Rectangle 22">
                <a:extLst>
                  <a:ext uri="{FF2B5EF4-FFF2-40B4-BE49-F238E27FC236}">
                    <a16:creationId xmlns:a16="http://schemas.microsoft.com/office/drawing/2014/main" id="{343FE760-5E86-7A4A-8DAD-815A86320C05}"/>
                  </a:ext>
                </a:extLst>
              </p:cNvPr>
              <p:cNvSpPr/>
              <p:nvPr/>
            </p:nvSpPr>
            <p:spPr>
              <a:xfrm>
                <a:off x="4427601"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24" name="Rectangle 23">
                <a:extLst>
                  <a:ext uri="{FF2B5EF4-FFF2-40B4-BE49-F238E27FC236}">
                    <a16:creationId xmlns:a16="http://schemas.microsoft.com/office/drawing/2014/main" id="{02494145-6568-7340-AAD8-196A1F3E1DB3}"/>
                  </a:ext>
                </a:extLst>
              </p:cNvPr>
              <p:cNvSpPr/>
              <p:nvPr/>
            </p:nvSpPr>
            <p:spPr>
              <a:xfrm>
                <a:off x="4571617"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25" name="Rectangle 24">
                <a:extLst>
                  <a:ext uri="{FF2B5EF4-FFF2-40B4-BE49-F238E27FC236}">
                    <a16:creationId xmlns:a16="http://schemas.microsoft.com/office/drawing/2014/main" id="{CBD6AE27-99C1-E24C-B6AF-B1124CEE868E}"/>
                  </a:ext>
                </a:extLst>
              </p:cNvPr>
              <p:cNvSpPr/>
              <p:nvPr/>
            </p:nvSpPr>
            <p:spPr>
              <a:xfrm>
                <a:off x="4715633"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26" name="Rectangle 25">
                <a:extLst>
                  <a:ext uri="{FF2B5EF4-FFF2-40B4-BE49-F238E27FC236}">
                    <a16:creationId xmlns:a16="http://schemas.microsoft.com/office/drawing/2014/main" id="{4A25472F-E394-2F43-9559-7863DE728D53}"/>
                  </a:ext>
                </a:extLst>
              </p:cNvPr>
              <p:cNvSpPr/>
              <p:nvPr/>
            </p:nvSpPr>
            <p:spPr>
              <a:xfrm>
                <a:off x="4852860"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27" name="Rectangle 26">
                <a:extLst>
                  <a:ext uri="{FF2B5EF4-FFF2-40B4-BE49-F238E27FC236}">
                    <a16:creationId xmlns:a16="http://schemas.microsoft.com/office/drawing/2014/main" id="{E8AC747F-E6C9-D643-80CA-DC77FC05C88C}"/>
                  </a:ext>
                </a:extLst>
              </p:cNvPr>
              <p:cNvSpPr/>
              <p:nvPr/>
            </p:nvSpPr>
            <p:spPr>
              <a:xfrm>
                <a:off x="4996876"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28" name="Rectangle 27">
                <a:extLst>
                  <a:ext uri="{FF2B5EF4-FFF2-40B4-BE49-F238E27FC236}">
                    <a16:creationId xmlns:a16="http://schemas.microsoft.com/office/drawing/2014/main" id="{33147124-4F2C-1E4F-98F7-598D8E8B3895}"/>
                  </a:ext>
                </a:extLst>
              </p:cNvPr>
              <p:cNvSpPr/>
              <p:nvPr/>
            </p:nvSpPr>
            <p:spPr>
              <a:xfrm>
                <a:off x="5140892"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29" name="Rectangle 28">
                <a:extLst>
                  <a:ext uri="{FF2B5EF4-FFF2-40B4-BE49-F238E27FC236}">
                    <a16:creationId xmlns:a16="http://schemas.microsoft.com/office/drawing/2014/main" id="{37357AD3-79E8-9A4D-AD6F-02253727D09A}"/>
                  </a:ext>
                </a:extLst>
              </p:cNvPr>
              <p:cNvSpPr/>
              <p:nvPr/>
            </p:nvSpPr>
            <p:spPr>
              <a:xfrm>
                <a:off x="5284908" y="366464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30" name="Rectangle 29">
                <a:extLst>
                  <a:ext uri="{FF2B5EF4-FFF2-40B4-BE49-F238E27FC236}">
                    <a16:creationId xmlns:a16="http://schemas.microsoft.com/office/drawing/2014/main" id="{5EC2B379-CB30-1B43-B867-0B912B045946}"/>
                  </a:ext>
                </a:extLst>
              </p:cNvPr>
              <p:cNvSpPr/>
              <p:nvPr/>
            </p:nvSpPr>
            <p:spPr>
              <a:xfrm>
                <a:off x="5428924"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31" name="Rectangle 30">
                <a:extLst>
                  <a:ext uri="{FF2B5EF4-FFF2-40B4-BE49-F238E27FC236}">
                    <a16:creationId xmlns:a16="http://schemas.microsoft.com/office/drawing/2014/main" id="{55F96702-E759-7143-8648-84170647906D}"/>
                  </a:ext>
                </a:extLst>
              </p:cNvPr>
              <p:cNvSpPr/>
              <p:nvPr/>
            </p:nvSpPr>
            <p:spPr>
              <a:xfrm>
                <a:off x="5572940"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32" name="Rectangle 31">
                <a:extLst>
                  <a:ext uri="{FF2B5EF4-FFF2-40B4-BE49-F238E27FC236}">
                    <a16:creationId xmlns:a16="http://schemas.microsoft.com/office/drawing/2014/main" id="{6368B6A9-1CFF-4143-AABC-7CDA8BED1092}"/>
                  </a:ext>
                </a:extLst>
              </p:cNvPr>
              <p:cNvSpPr/>
              <p:nvPr/>
            </p:nvSpPr>
            <p:spPr>
              <a:xfrm>
                <a:off x="5716956"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33" name="Rectangle 32">
                <a:extLst>
                  <a:ext uri="{FF2B5EF4-FFF2-40B4-BE49-F238E27FC236}">
                    <a16:creationId xmlns:a16="http://schemas.microsoft.com/office/drawing/2014/main" id="{C59DB32C-64F7-C849-B471-A8899F257C4C}"/>
                  </a:ext>
                </a:extLst>
              </p:cNvPr>
              <p:cNvSpPr/>
              <p:nvPr/>
            </p:nvSpPr>
            <p:spPr>
              <a:xfrm>
                <a:off x="5860972"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34" name="Rectangle 33">
                <a:extLst>
                  <a:ext uri="{FF2B5EF4-FFF2-40B4-BE49-F238E27FC236}">
                    <a16:creationId xmlns:a16="http://schemas.microsoft.com/office/drawing/2014/main" id="{03995413-C7AE-A24E-AB83-6894B863E862}"/>
                  </a:ext>
                </a:extLst>
              </p:cNvPr>
              <p:cNvSpPr/>
              <p:nvPr/>
            </p:nvSpPr>
            <p:spPr>
              <a:xfrm>
                <a:off x="5998199"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35" name="Rectangle 34">
                <a:extLst>
                  <a:ext uri="{FF2B5EF4-FFF2-40B4-BE49-F238E27FC236}">
                    <a16:creationId xmlns:a16="http://schemas.microsoft.com/office/drawing/2014/main" id="{4F0F8F62-BE40-6F48-8FC6-8100265DCFAE}"/>
                  </a:ext>
                </a:extLst>
              </p:cNvPr>
              <p:cNvSpPr/>
              <p:nvPr/>
            </p:nvSpPr>
            <p:spPr>
              <a:xfrm>
                <a:off x="6142215"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36" name="Rectangle 35">
                <a:extLst>
                  <a:ext uri="{FF2B5EF4-FFF2-40B4-BE49-F238E27FC236}">
                    <a16:creationId xmlns:a16="http://schemas.microsoft.com/office/drawing/2014/main" id="{2323F897-C786-7149-A049-C1B46DE4275B}"/>
                  </a:ext>
                </a:extLst>
              </p:cNvPr>
              <p:cNvSpPr/>
              <p:nvPr/>
            </p:nvSpPr>
            <p:spPr>
              <a:xfrm>
                <a:off x="6286231"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sp>
            <p:nvSpPr>
              <p:cNvPr id="37" name="Rectangle 36">
                <a:extLst>
                  <a:ext uri="{FF2B5EF4-FFF2-40B4-BE49-F238E27FC236}">
                    <a16:creationId xmlns:a16="http://schemas.microsoft.com/office/drawing/2014/main" id="{33EFD19C-16F1-AC46-A322-396D8C5762CA}"/>
                  </a:ext>
                </a:extLst>
              </p:cNvPr>
              <p:cNvSpPr/>
              <p:nvPr/>
            </p:nvSpPr>
            <p:spPr>
              <a:xfrm>
                <a:off x="6430247" y="3661791"/>
                <a:ext cx="1440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13"/>
              </a:p>
            </p:txBody>
          </p:sp>
        </p:grpSp>
        <p:sp>
          <p:nvSpPr>
            <p:cNvPr id="39" name="TextBox 38">
              <a:extLst>
                <a:ext uri="{FF2B5EF4-FFF2-40B4-BE49-F238E27FC236}">
                  <a16:creationId xmlns:a16="http://schemas.microsoft.com/office/drawing/2014/main" id="{1AB1D909-05B0-A348-A5CF-5E56FCB30EF3}"/>
                </a:ext>
              </a:extLst>
            </p:cNvPr>
            <p:cNvSpPr txBox="1"/>
            <p:nvPr/>
          </p:nvSpPr>
          <p:spPr>
            <a:xfrm>
              <a:off x="1062235" y="3686974"/>
              <a:ext cx="1306340" cy="861775"/>
            </a:xfrm>
            <a:prstGeom prst="rect">
              <a:avLst/>
            </a:prstGeom>
            <a:noFill/>
          </p:spPr>
          <p:txBody>
            <a:bodyPr wrap="none" rtlCol="0">
              <a:spAutoFit/>
            </a:bodyPr>
            <a:lstStyle/>
            <a:p>
              <a:r>
                <a:rPr lang="en-US" sz="1200"/>
                <a:t>Short-term</a:t>
              </a:r>
              <a:br>
                <a:rPr lang="en-US" sz="1200"/>
              </a:br>
              <a:r>
                <a:rPr lang="en-US" sz="1200"/>
                <a:t>features</a:t>
              </a:r>
              <a:r>
                <a:rPr lang="en-US" sz="1200" b="1"/>
                <a:t> f</a:t>
              </a:r>
              <a:r>
                <a:rPr lang="en-US" sz="1200"/>
                <a:t>(</a:t>
              </a:r>
              <a:r>
                <a:rPr lang="en-US" sz="1200" i="1"/>
                <a:t>t</a:t>
              </a:r>
              <a:r>
                <a:rPr lang="en-US" sz="1200"/>
                <a:t>)</a:t>
              </a:r>
            </a:p>
            <a:p>
              <a:r>
                <a:rPr lang="en-US" sz="1200"/>
                <a:t>dim(</a:t>
              </a:r>
              <a:r>
                <a:rPr lang="en-US" sz="1200" b="1"/>
                <a:t>f</a:t>
              </a:r>
              <a:r>
                <a:rPr lang="en-US" sz="1200"/>
                <a:t>) = </a:t>
              </a:r>
              <a:r>
                <a:rPr lang="en-US" sz="1200" i="1"/>
                <a:t>d</a:t>
              </a:r>
            </a:p>
          </p:txBody>
        </p:sp>
        <p:grpSp>
          <p:nvGrpSpPr>
            <p:cNvPr id="45" name="Group 44">
              <a:extLst>
                <a:ext uri="{FF2B5EF4-FFF2-40B4-BE49-F238E27FC236}">
                  <a16:creationId xmlns:a16="http://schemas.microsoft.com/office/drawing/2014/main" id="{B1028B71-FBF1-3D45-9770-EFF874AE0F1A}"/>
                </a:ext>
              </a:extLst>
            </p:cNvPr>
            <p:cNvGrpSpPr/>
            <p:nvPr/>
          </p:nvGrpSpPr>
          <p:grpSpPr>
            <a:xfrm>
              <a:off x="2687746" y="4557092"/>
              <a:ext cx="4163707" cy="305773"/>
              <a:chOff x="2025332" y="4260209"/>
              <a:chExt cx="4163707" cy="305773"/>
            </a:xfrm>
          </p:grpSpPr>
          <p:sp>
            <p:nvSpPr>
              <p:cNvPr id="46" name="Down Arrow 45">
                <a:extLst>
                  <a:ext uri="{FF2B5EF4-FFF2-40B4-BE49-F238E27FC236}">
                    <a16:creationId xmlns:a16="http://schemas.microsoft.com/office/drawing/2014/main" id="{8EA8587B-90D4-6B41-B982-56A13F3D2FB8}"/>
                  </a:ext>
                </a:extLst>
              </p:cNvPr>
              <p:cNvSpPr/>
              <p:nvPr/>
            </p:nvSpPr>
            <p:spPr>
              <a:xfrm flipV="1">
                <a:off x="2025332" y="4260209"/>
                <a:ext cx="63343" cy="3057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47" name="Down Arrow 46">
                <a:extLst>
                  <a:ext uri="{FF2B5EF4-FFF2-40B4-BE49-F238E27FC236}">
                    <a16:creationId xmlns:a16="http://schemas.microsoft.com/office/drawing/2014/main" id="{15B9B411-D13E-2542-BFDB-FB4E2712FE44}"/>
                  </a:ext>
                </a:extLst>
              </p:cNvPr>
              <p:cNvSpPr/>
              <p:nvPr/>
            </p:nvSpPr>
            <p:spPr>
              <a:xfrm flipV="1">
                <a:off x="2850967" y="4260209"/>
                <a:ext cx="63343" cy="3057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48" name="Down Arrow 47">
                <a:extLst>
                  <a:ext uri="{FF2B5EF4-FFF2-40B4-BE49-F238E27FC236}">
                    <a16:creationId xmlns:a16="http://schemas.microsoft.com/office/drawing/2014/main" id="{AD6BDA70-363B-1244-BE9A-E8B7C0479726}"/>
                  </a:ext>
                </a:extLst>
              </p:cNvPr>
              <p:cNvSpPr/>
              <p:nvPr/>
            </p:nvSpPr>
            <p:spPr>
              <a:xfrm flipV="1">
                <a:off x="3673721" y="4260209"/>
                <a:ext cx="63343" cy="3057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49" name="Down Arrow 48">
                <a:extLst>
                  <a:ext uri="{FF2B5EF4-FFF2-40B4-BE49-F238E27FC236}">
                    <a16:creationId xmlns:a16="http://schemas.microsoft.com/office/drawing/2014/main" id="{1663941F-61DC-D742-AE2D-D1F35E3DCC0E}"/>
                  </a:ext>
                </a:extLst>
              </p:cNvPr>
              <p:cNvSpPr/>
              <p:nvPr/>
            </p:nvSpPr>
            <p:spPr>
              <a:xfrm flipV="1">
                <a:off x="4499356" y="4260209"/>
                <a:ext cx="63343" cy="3057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50" name="Down Arrow 49">
                <a:extLst>
                  <a:ext uri="{FF2B5EF4-FFF2-40B4-BE49-F238E27FC236}">
                    <a16:creationId xmlns:a16="http://schemas.microsoft.com/office/drawing/2014/main" id="{083BE36B-F8C4-8643-B18B-C20E77312D09}"/>
                  </a:ext>
                </a:extLst>
              </p:cNvPr>
              <p:cNvSpPr/>
              <p:nvPr/>
            </p:nvSpPr>
            <p:spPr>
              <a:xfrm flipV="1">
                <a:off x="5300061" y="4260209"/>
                <a:ext cx="63343" cy="3057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51" name="Down Arrow 50">
                <a:extLst>
                  <a:ext uri="{FF2B5EF4-FFF2-40B4-BE49-F238E27FC236}">
                    <a16:creationId xmlns:a16="http://schemas.microsoft.com/office/drawing/2014/main" id="{77429C6D-B505-6742-BC21-C700A7FD4E8F}"/>
                  </a:ext>
                </a:extLst>
              </p:cNvPr>
              <p:cNvSpPr/>
              <p:nvPr/>
            </p:nvSpPr>
            <p:spPr>
              <a:xfrm flipV="1">
                <a:off x="6125696" y="4260209"/>
                <a:ext cx="63343" cy="3057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grpSp>
      </p:grpSp>
      <p:grpSp>
        <p:nvGrpSpPr>
          <p:cNvPr id="59" name="Group 58">
            <a:extLst>
              <a:ext uri="{FF2B5EF4-FFF2-40B4-BE49-F238E27FC236}">
                <a16:creationId xmlns:a16="http://schemas.microsoft.com/office/drawing/2014/main" id="{02D37C69-5231-5E4C-8838-3B8D87C4F9CE}"/>
              </a:ext>
            </a:extLst>
          </p:cNvPr>
          <p:cNvGrpSpPr/>
          <p:nvPr/>
        </p:nvGrpSpPr>
        <p:grpSpPr>
          <a:xfrm>
            <a:off x="4627052" y="1153264"/>
            <a:ext cx="1809360" cy="1033054"/>
            <a:chOff x="4663724" y="1473293"/>
            <a:chExt cx="2412480" cy="1377405"/>
          </a:xfrm>
        </p:grpSpPr>
        <p:sp>
          <p:nvSpPr>
            <p:cNvPr id="57" name="Down Arrow 56">
              <a:extLst>
                <a:ext uri="{FF2B5EF4-FFF2-40B4-BE49-F238E27FC236}">
                  <a16:creationId xmlns:a16="http://schemas.microsoft.com/office/drawing/2014/main" id="{074A6C67-C02B-A146-BDE9-7521C0514AA1}"/>
                </a:ext>
              </a:extLst>
            </p:cNvPr>
            <p:cNvSpPr/>
            <p:nvPr/>
          </p:nvSpPr>
          <p:spPr>
            <a:xfrm rot="2850926" flipV="1">
              <a:off x="4970733" y="2255657"/>
              <a:ext cx="288032" cy="90204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sp>
          <p:nvSpPr>
            <p:cNvPr id="58" name="Rectangle 57">
              <a:extLst>
                <a:ext uri="{FF2B5EF4-FFF2-40B4-BE49-F238E27FC236}">
                  <a16:creationId xmlns:a16="http://schemas.microsoft.com/office/drawing/2014/main" id="{8174434B-A488-3E41-A5BF-0233D0030AE5}"/>
                </a:ext>
              </a:extLst>
            </p:cNvPr>
            <p:cNvSpPr/>
            <p:nvPr/>
          </p:nvSpPr>
          <p:spPr>
            <a:xfrm>
              <a:off x="5561457" y="1473293"/>
              <a:ext cx="1514747" cy="868526"/>
            </a:xfrm>
            <a:prstGeom prst="rect">
              <a:avLst/>
            </a:prstGeom>
            <a:solidFill>
              <a:schemeClr val="tx1">
                <a:lumMod val="50000"/>
                <a:lumOff val="5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FI" sz="1013" dirty="0"/>
                <a:t>PSP classifier</a:t>
              </a:r>
            </a:p>
          </p:txBody>
        </p:sp>
      </p:grpSp>
    </p:spTree>
    <p:extLst>
      <p:ext uri="{BB962C8B-B14F-4D97-AF65-F5344CB8AC3E}">
        <p14:creationId xmlns:p14="http://schemas.microsoft.com/office/powerpoint/2010/main" val="110460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Computational Paralinguistics Challenges (</a:t>
            </a:r>
            <a:r>
              <a:rPr lang="en-US" dirty="0" err="1"/>
              <a:t>ComParE</a:t>
            </a:r>
            <a:r>
              <a:rPr lang="en-US" dirty="0"/>
              <a:t>)</a:t>
            </a:r>
          </a:p>
        </p:txBody>
      </p:sp>
      <p:sp>
        <p:nvSpPr>
          <p:cNvPr id="3" name="Content Placeholder 2"/>
          <p:cNvSpPr>
            <a:spLocks noGrp="1"/>
          </p:cNvSpPr>
          <p:nvPr>
            <p:ph idx="1"/>
          </p:nvPr>
        </p:nvSpPr>
        <p:spPr>
          <a:xfrm>
            <a:off x="434622" y="1715911"/>
            <a:ext cx="7891300" cy="3319468"/>
          </a:xfrm>
        </p:spPr>
        <p:txBody>
          <a:bodyPr/>
          <a:lstStyle/>
          <a:p>
            <a:pPr marL="0" indent="0">
              <a:spcAft>
                <a:spcPts val="375"/>
              </a:spcAft>
              <a:buNone/>
            </a:pPr>
            <a:r>
              <a:rPr lang="en-US" sz="1800" dirty="0"/>
              <a:t>A series of challenges in paralinguistic classification held annually since 2009:</a:t>
            </a:r>
          </a:p>
          <a:p>
            <a:pPr lvl="1">
              <a:spcAft>
                <a:spcPts val="375"/>
              </a:spcAft>
            </a:pPr>
            <a:r>
              <a:rPr lang="en-US" sz="1800" dirty="0">
                <a:hlinkClick r:id="rId2"/>
              </a:rPr>
              <a:t>http://compare.openaudio.eu/</a:t>
            </a:r>
            <a:r>
              <a:rPr lang="en-US" sz="1800" dirty="0"/>
              <a:t>   </a:t>
            </a:r>
          </a:p>
          <a:p>
            <a:pPr marL="0" indent="0">
              <a:spcAft>
                <a:spcPts val="375"/>
              </a:spcAft>
              <a:buNone/>
            </a:pPr>
            <a:r>
              <a:rPr lang="en-US" sz="1800" dirty="0"/>
              <a:t>Typically multiple parallel tasks in each challenge.</a:t>
            </a:r>
          </a:p>
          <a:p>
            <a:pPr marL="0" indent="0">
              <a:spcAft>
                <a:spcPts val="375"/>
              </a:spcAft>
              <a:buNone/>
            </a:pPr>
            <a:r>
              <a:rPr lang="en-US" sz="1800" dirty="0"/>
              <a:t>Some data sets only available to participants of the challenges, some are openly available.</a:t>
            </a:r>
          </a:p>
          <a:p>
            <a:pPr marL="0" indent="0">
              <a:spcAft>
                <a:spcPts val="375"/>
              </a:spcAft>
              <a:buNone/>
            </a:pPr>
            <a:r>
              <a:rPr lang="en-US" sz="1800" dirty="0"/>
              <a:t>Provides nice benchmarks for many tasks. </a:t>
            </a:r>
          </a:p>
          <a:p>
            <a:pPr marL="342900" lvl="1" indent="0">
              <a:buNone/>
            </a:pPr>
            <a:endParaRPr lang="en-US" sz="1800" dirty="0"/>
          </a:p>
          <a:p>
            <a:endParaRPr lang="en-US" sz="1800" dirty="0"/>
          </a:p>
        </p:txBody>
      </p:sp>
    </p:spTree>
    <p:extLst>
      <p:ext uri="{BB962C8B-B14F-4D97-AF65-F5344CB8AC3E}">
        <p14:creationId xmlns:p14="http://schemas.microsoft.com/office/powerpoint/2010/main" val="416168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022" y="357504"/>
            <a:ext cx="7230578" cy="810000"/>
          </a:xfrm>
        </p:spPr>
        <p:txBody>
          <a:bodyPr>
            <a:normAutofit fontScale="90000"/>
          </a:bodyPr>
          <a:lstStyle/>
          <a:p>
            <a:r>
              <a:rPr lang="en-US" dirty="0"/>
              <a:t>Computational Paralinguistics Challenges (</a:t>
            </a:r>
            <a:r>
              <a:rPr lang="en-US" dirty="0" err="1"/>
              <a:t>ComPArE</a:t>
            </a:r>
            <a:r>
              <a:rPr lang="en-US" dirty="0"/>
              <a:t>)</a:t>
            </a:r>
          </a:p>
        </p:txBody>
      </p:sp>
      <p:sp>
        <p:nvSpPr>
          <p:cNvPr id="3" name="Content Placeholder 2"/>
          <p:cNvSpPr>
            <a:spLocks noGrp="1"/>
          </p:cNvSpPr>
          <p:nvPr>
            <p:ph idx="1"/>
          </p:nvPr>
        </p:nvSpPr>
        <p:spPr>
          <a:xfrm>
            <a:off x="248356" y="1451919"/>
            <a:ext cx="8312444" cy="3405831"/>
          </a:xfrm>
        </p:spPr>
        <p:txBody>
          <a:bodyPr/>
          <a:lstStyle/>
          <a:p>
            <a:pPr marL="0" indent="0">
              <a:buNone/>
            </a:pPr>
            <a:endParaRPr lang="en-US" sz="500" dirty="0"/>
          </a:p>
          <a:p>
            <a:pPr marL="0" indent="0">
              <a:buNone/>
            </a:pPr>
            <a:r>
              <a:rPr lang="en-US" sz="1800" dirty="0"/>
              <a:t>Typical performance measures: </a:t>
            </a:r>
          </a:p>
          <a:p>
            <a:pPr lvl="1"/>
            <a:r>
              <a:rPr lang="en-US" sz="1500" dirty="0"/>
              <a:t>Detection: area under the curve (AUC) for detection</a:t>
            </a:r>
          </a:p>
          <a:p>
            <a:pPr lvl="1"/>
            <a:r>
              <a:rPr lang="en-US" sz="1500" dirty="0"/>
              <a:t>Classification: unweighted average recall (UAR %) for classification</a:t>
            </a:r>
          </a:p>
          <a:p>
            <a:pPr lvl="1"/>
            <a:r>
              <a:rPr lang="en-US" sz="1500" dirty="0"/>
              <a:t>Regression: Pearson correlation (</a:t>
            </a:r>
            <a:r>
              <a:rPr lang="en-US" sz="1500" i="1" dirty="0"/>
              <a:t>r</a:t>
            </a:r>
            <a:r>
              <a:rPr lang="en-US" sz="1500" dirty="0"/>
              <a:t>)</a:t>
            </a:r>
          </a:p>
          <a:p>
            <a:pPr marL="0" indent="0">
              <a:buNone/>
            </a:pPr>
            <a:br>
              <a:rPr lang="en-US" sz="500" dirty="0"/>
            </a:br>
            <a:r>
              <a:rPr lang="en-US" sz="1800" dirty="0"/>
              <a:t>Some old </a:t>
            </a:r>
            <a:r>
              <a:rPr lang="en-US" sz="1800" dirty="0" err="1"/>
              <a:t>ComParE</a:t>
            </a:r>
            <a:r>
              <a:rPr lang="en-US" sz="1800" dirty="0"/>
              <a:t> baselines:</a:t>
            </a:r>
          </a:p>
          <a:p>
            <a:pPr lvl="1">
              <a:spcAft>
                <a:spcPts val="375"/>
              </a:spcAft>
            </a:pPr>
            <a:r>
              <a:rPr lang="en-US" sz="1500" dirty="0"/>
              <a:t>Laughter / filler detection (AUC ~ 83%).</a:t>
            </a:r>
          </a:p>
          <a:p>
            <a:pPr lvl="1">
              <a:spcAft>
                <a:spcPts val="375"/>
              </a:spcAft>
            </a:pPr>
            <a:r>
              <a:rPr lang="en-US" sz="1500" dirty="0"/>
              <a:t>Emotion 12-category recognition: 40.9% unweighted average recall (UAR) </a:t>
            </a:r>
          </a:p>
          <a:p>
            <a:pPr lvl="1">
              <a:spcAft>
                <a:spcPts val="375"/>
              </a:spcAft>
            </a:pPr>
            <a:r>
              <a:rPr lang="en-US" sz="1500" dirty="0"/>
              <a:t>High vs. low conflict (83.3% UAR)</a:t>
            </a:r>
          </a:p>
          <a:p>
            <a:pPr lvl="1">
              <a:spcAft>
                <a:spcPts val="375"/>
              </a:spcAft>
            </a:pPr>
            <a:r>
              <a:rPr lang="en-US" sz="1500" dirty="0"/>
              <a:t>Native language 11-category classification (47.5% UAR)</a:t>
            </a:r>
          </a:p>
          <a:p>
            <a:pPr lvl="1">
              <a:spcAft>
                <a:spcPts val="375"/>
              </a:spcAft>
            </a:pPr>
            <a:r>
              <a:rPr lang="en-US" sz="1500" dirty="0"/>
              <a:t>Deceptiveness 2-class classification (68.3% UAR)</a:t>
            </a:r>
          </a:p>
          <a:p>
            <a:pPr lvl="1">
              <a:spcAft>
                <a:spcPts val="375"/>
              </a:spcAft>
            </a:pPr>
            <a:r>
              <a:rPr lang="en-US" sz="1500" dirty="0"/>
              <a:t>Infant vs. adult-directed speech (70.2% UAR).</a:t>
            </a:r>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59116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5970-25A9-F638-F688-844EC8A0D78D}"/>
              </a:ext>
            </a:extLst>
          </p:cNvPr>
          <p:cNvSpPr>
            <a:spLocks noGrp="1"/>
          </p:cNvSpPr>
          <p:nvPr>
            <p:ph type="title"/>
          </p:nvPr>
        </p:nvSpPr>
        <p:spPr>
          <a:xfrm>
            <a:off x="628650" y="2443581"/>
            <a:ext cx="7886700" cy="484212"/>
          </a:xfrm>
        </p:spPr>
        <p:txBody>
          <a:bodyPr/>
          <a:lstStyle/>
          <a:p>
            <a:r>
              <a:rPr lang="en-FI" dirty="0"/>
              <a:t>Summary</a:t>
            </a:r>
          </a:p>
        </p:txBody>
      </p:sp>
      <p:sp>
        <p:nvSpPr>
          <p:cNvPr id="4" name="Slide Number Placeholder 3">
            <a:extLst>
              <a:ext uri="{FF2B5EF4-FFF2-40B4-BE49-F238E27FC236}">
                <a16:creationId xmlns:a16="http://schemas.microsoft.com/office/drawing/2014/main" id="{53F253E3-06DB-4B2E-E817-F911FAA3D6C8}"/>
              </a:ext>
            </a:extLst>
          </p:cNvPr>
          <p:cNvSpPr>
            <a:spLocks noGrp="1"/>
          </p:cNvSpPr>
          <p:nvPr>
            <p:ph type="sldNum" sz="quarter" idx="4"/>
          </p:nvPr>
        </p:nvSpPr>
        <p:spPr/>
        <p:txBody>
          <a:bodyPr/>
          <a:lstStyle/>
          <a:p>
            <a:fld id="{3F14EC2F-B4C8-4C28-9887-3A3EB3168110}" type="slidenum">
              <a:rPr lang="en-US" smtClean="0"/>
              <a:t>56</a:t>
            </a:fld>
            <a:endParaRPr lang="en-US"/>
          </a:p>
        </p:txBody>
      </p:sp>
    </p:spTree>
    <p:extLst>
      <p:ext uri="{BB962C8B-B14F-4D97-AF65-F5344CB8AC3E}">
        <p14:creationId xmlns:p14="http://schemas.microsoft.com/office/powerpoint/2010/main" val="311735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5"/>
          <p:cNvSpPr txBox="1">
            <a:spLocks noGrp="1"/>
          </p:cNvSpPr>
          <p:nvPr>
            <p:ph type="title"/>
          </p:nvPr>
        </p:nvSpPr>
        <p:spPr>
          <a:xfrm>
            <a:off x="307042" y="683792"/>
            <a:ext cx="7886700" cy="484200"/>
          </a:xfrm>
          <a:prstGeom prst="rect">
            <a:avLst/>
          </a:prstGeom>
        </p:spPr>
        <p:txBody>
          <a:bodyPr spcFirstLastPara="1" vert="horz" wrap="square" lIns="68575" tIns="34275" rIns="68575" bIns="34275"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3000" b="1" dirty="0">
                <a:solidFill>
                  <a:srgbClr val="4E008E"/>
                </a:solidFill>
                <a:latin typeface="Arial" panose="020B0604020202020204" pitchFamily="34" charset="0"/>
                <a:ea typeface="+mj-ea"/>
                <a:cs typeface="Arial" panose="020B0604020202020204" pitchFamily="34" charset="0"/>
              </a:rPr>
              <a:t>Summary </a:t>
            </a:r>
            <a:endParaRPr sz="3000" b="1" dirty="0">
              <a:solidFill>
                <a:srgbClr val="4E008E"/>
              </a:solidFill>
              <a:latin typeface="Arial" panose="020B0604020202020204" pitchFamily="34" charset="0"/>
              <a:ea typeface="+mj-ea"/>
              <a:cs typeface="Arial" panose="020B0604020202020204" pitchFamily="34" charset="0"/>
            </a:endParaRPr>
          </a:p>
        </p:txBody>
      </p:sp>
      <p:sp>
        <p:nvSpPr>
          <p:cNvPr id="559" name="Google Shape;559;p75"/>
          <p:cNvSpPr txBox="1">
            <a:spLocks noGrp="1"/>
          </p:cNvSpPr>
          <p:nvPr>
            <p:ph idx="1"/>
          </p:nvPr>
        </p:nvSpPr>
        <p:spPr>
          <a:xfrm>
            <a:off x="322493" y="1280473"/>
            <a:ext cx="7886700" cy="3263400"/>
          </a:xfrm>
          <a:prstGeom prst="rect">
            <a:avLst/>
          </a:prstGeom>
        </p:spPr>
        <p:txBody>
          <a:bodyPr spcFirstLastPara="1" vert="horz" wrap="square" lIns="68575" tIns="34275" rIns="68575" bIns="3427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fi-FI" sz="1800" dirty="0" err="1"/>
              <a:t>Speech</a:t>
            </a:r>
            <a:r>
              <a:rPr lang="fi-FI" sz="1800" dirty="0"/>
              <a:t> is a </a:t>
            </a:r>
            <a:r>
              <a:rPr lang="fi-FI" sz="1800" dirty="0" err="1"/>
              <a:t>rich</a:t>
            </a:r>
            <a:r>
              <a:rPr lang="fi-FI" sz="1800" dirty="0"/>
              <a:t> </a:t>
            </a:r>
            <a:r>
              <a:rPr lang="fi-FI" sz="1800" dirty="0" err="1"/>
              <a:t>acoustic</a:t>
            </a:r>
            <a:r>
              <a:rPr lang="fi-FI" sz="1800" dirty="0"/>
              <a:t> </a:t>
            </a:r>
            <a:r>
              <a:rPr lang="fi-FI" sz="1800" dirty="0" err="1"/>
              <a:t>signal</a:t>
            </a:r>
            <a:r>
              <a:rPr lang="fi-FI" sz="1800" dirty="0"/>
              <a:t> </a:t>
            </a:r>
            <a:r>
              <a:rPr lang="fi-FI" sz="1800" dirty="0" err="1"/>
              <a:t>with</a:t>
            </a:r>
            <a:r>
              <a:rPr lang="fi-FI" sz="1800" dirty="0"/>
              <a:t> </a:t>
            </a:r>
            <a:r>
              <a:rPr lang="fi-FI" sz="1800" dirty="0" err="1"/>
              <a:t>special</a:t>
            </a:r>
            <a:r>
              <a:rPr lang="fi-FI" sz="1800" dirty="0"/>
              <a:t> </a:t>
            </a:r>
            <a:r>
              <a:rPr lang="fi-FI" sz="1800" dirty="0" err="1"/>
              <a:t>properties</a:t>
            </a:r>
            <a:r>
              <a:rPr lang="fi-FI" sz="1800" dirty="0"/>
              <a:t>, </a:t>
            </a:r>
            <a:r>
              <a:rPr lang="fi-FI" sz="1800" dirty="0" err="1"/>
              <a:t>evolved</a:t>
            </a:r>
            <a:r>
              <a:rPr lang="fi-FI" sz="1800" dirty="0"/>
              <a:t> for </a:t>
            </a:r>
            <a:r>
              <a:rPr lang="fi-FI" sz="1800" dirty="0" err="1"/>
              <a:t>communicative</a:t>
            </a:r>
            <a:r>
              <a:rPr lang="fi-FI" sz="1800" dirty="0"/>
              <a:t> </a:t>
            </a:r>
            <a:r>
              <a:rPr lang="fi-FI" sz="1800" dirty="0" err="1"/>
              <a:t>efficiency</a:t>
            </a:r>
            <a:r>
              <a:rPr lang="fi-FI" sz="1800" dirty="0"/>
              <a:t> </a:t>
            </a:r>
            <a:r>
              <a:rPr lang="fi-FI" sz="1800" dirty="0" err="1"/>
              <a:t>between</a:t>
            </a:r>
            <a:r>
              <a:rPr lang="fi-FI" sz="1800" dirty="0"/>
              <a:t> </a:t>
            </a:r>
            <a:r>
              <a:rPr lang="fi-FI" sz="1800" dirty="0" err="1"/>
              <a:t>humans</a:t>
            </a:r>
            <a:r>
              <a:rPr lang="fi-FI" sz="1800" dirty="0"/>
              <a:t>. </a:t>
            </a:r>
          </a:p>
          <a:p>
            <a:pPr marL="0" indent="0">
              <a:spcBef>
                <a:spcPts val="800"/>
              </a:spcBef>
              <a:buNone/>
            </a:pPr>
            <a:endParaRPr lang="fi-FI" sz="1800" dirty="0"/>
          </a:p>
          <a:p>
            <a:pPr marL="0" indent="0">
              <a:spcBef>
                <a:spcPts val="800"/>
              </a:spcBef>
              <a:buNone/>
            </a:pPr>
            <a:r>
              <a:rPr lang="fi-FI" sz="1800" dirty="0" err="1"/>
              <a:t>Speech</a:t>
            </a:r>
            <a:r>
              <a:rPr lang="fi-FI" sz="1800" dirty="0"/>
              <a:t> </a:t>
            </a:r>
            <a:r>
              <a:rPr lang="fi-FI" sz="1800" dirty="0" err="1"/>
              <a:t>conveys</a:t>
            </a:r>
            <a:r>
              <a:rPr lang="fi-FI" sz="1800" dirty="0"/>
              <a:t> </a:t>
            </a:r>
            <a:r>
              <a:rPr lang="fi-FI" sz="1800" dirty="0" err="1"/>
              <a:t>multiple</a:t>
            </a:r>
            <a:r>
              <a:rPr lang="fi-FI" sz="1800" dirty="0"/>
              <a:t> </a:t>
            </a:r>
            <a:r>
              <a:rPr lang="fi-FI" sz="1800" dirty="0" err="1"/>
              <a:t>layers</a:t>
            </a:r>
            <a:r>
              <a:rPr lang="fi-FI" sz="1800" dirty="0"/>
              <a:t> and </a:t>
            </a:r>
            <a:r>
              <a:rPr lang="fi-FI" sz="1800" dirty="0" err="1"/>
              <a:t>types</a:t>
            </a:r>
            <a:r>
              <a:rPr lang="fi-FI" sz="1800" dirty="0"/>
              <a:t> of </a:t>
            </a:r>
            <a:r>
              <a:rPr lang="fi-FI" sz="1800" dirty="0" err="1"/>
              <a:t>information</a:t>
            </a:r>
            <a:r>
              <a:rPr lang="fi-FI" sz="1800" dirty="0"/>
              <a:t> in </a:t>
            </a:r>
            <a:r>
              <a:rPr lang="fi-FI" sz="1800" dirty="0" err="1"/>
              <a:t>parallel</a:t>
            </a:r>
            <a:r>
              <a:rPr lang="fi-FI" sz="1800" dirty="0"/>
              <a:t>.</a:t>
            </a:r>
          </a:p>
          <a:p>
            <a:pPr marL="0" indent="0">
              <a:spcBef>
                <a:spcPts val="800"/>
              </a:spcBef>
              <a:buNone/>
            </a:pPr>
            <a:endParaRPr lang="fi-FI" sz="1800" dirty="0"/>
          </a:p>
          <a:p>
            <a:pPr marL="0" indent="0">
              <a:spcBef>
                <a:spcPts val="800"/>
              </a:spcBef>
              <a:buNone/>
            </a:pPr>
            <a:r>
              <a:rPr lang="fi-FI" sz="1800" dirty="0" err="1"/>
              <a:t>Speech</a:t>
            </a:r>
            <a:r>
              <a:rPr lang="fi-FI" sz="1800" dirty="0"/>
              <a:t> </a:t>
            </a:r>
            <a:r>
              <a:rPr lang="fi-FI" sz="1800" dirty="0" err="1"/>
              <a:t>processing</a:t>
            </a:r>
            <a:r>
              <a:rPr lang="fi-FI" sz="1800" dirty="0"/>
              <a:t> </a:t>
            </a:r>
            <a:r>
              <a:rPr lang="fi-FI" sz="1800" dirty="0" err="1"/>
              <a:t>deals</a:t>
            </a:r>
            <a:r>
              <a:rPr lang="fi-FI" sz="1800" dirty="0"/>
              <a:t> </a:t>
            </a:r>
            <a:r>
              <a:rPr lang="fi-FI" sz="1800" dirty="0" err="1"/>
              <a:t>with</a:t>
            </a:r>
            <a:r>
              <a:rPr lang="fi-FI" sz="1800" dirty="0"/>
              <a:t> </a:t>
            </a:r>
            <a:r>
              <a:rPr lang="fi-FI" sz="1800" dirty="0" err="1"/>
              <a:t>machine</a:t>
            </a:r>
            <a:r>
              <a:rPr lang="fi-FI" sz="1800" dirty="0"/>
              <a:t> </a:t>
            </a:r>
            <a:r>
              <a:rPr lang="fi-FI" sz="1800" dirty="0" err="1"/>
              <a:t>analysis</a:t>
            </a:r>
            <a:r>
              <a:rPr lang="fi-FI" sz="1800" dirty="0"/>
              <a:t>, </a:t>
            </a:r>
            <a:r>
              <a:rPr lang="fi-FI" sz="1800" dirty="0" err="1"/>
              <a:t>transformation</a:t>
            </a:r>
            <a:r>
              <a:rPr lang="fi-FI" sz="1800" dirty="0"/>
              <a:t>, </a:t>
            </a:r>
            <a:r>
              <a:rPr lang="fi-FI" sz="1800" dirty="0" err="1"/>
              <a:t>transfer</a:t>
            </a:r>
            <a:r>
              <a:rPr lang="fi-FI" sz="1800" dirty="0"/>
              <a:t>, and </a:t>
            </a:r>
            <a:r>
              <a:rPr lang="fi-FI" sz="1800" dirty="0" err="1"/>
              <a:t>generation</a:t>
            </a:r>
            <a:r>
              <a:rPr lang="fi-FI" sz="1800" dirty="0"/>
              <a:t> of </a:t>
            </a:r>
            <a:r>
              <a:rPr lang="fi-FI" sz="1800" dirty="0" err="1"/>
              <a:t>speech</a:t>
            </a:r>
            <a:r>
              <a:rPr lang="fi-FI" sz="1800" dirty="0"/>
              <a:t> data. </a:t>
            </a:r>
          </a:p>
          <a:p>
            <a:pPr marL="0" indent="0">
              <a:spcBef>
                <a:spcPts val="800"/>
              </a:spcBef>
              <a:buNone/>
            </a:pPr>
            <a:endParaRPr lang="fi-FI" sz="1800" dirty="0"/>
          </a:p>
          <a:p>
            <a:pPr marL="0" indent="0">
              <a:spcBef>
                <a:spcPts val="800"/>
              </a:spcBef>
              <a:buNone/>
            </a:pPr>
            <a:r>
              <a:rPr lang="fi-FI" sz="1800" dirty="0"/>
              <a:t>Next session: </a:t>
            </a:r>
            <a:r>
              <a:rPr lang="fi-FI" sz="1800" dirty="0" err="1"/>
              <a:t>speech</a:t>
            </a:r>
            <a:r>
              <a:rPr lang="fi-FI" sz="1800" dirty="0"/>
              <a:t> </a:t>
            </a:r>
            <a:r>
              <a:rPr lang="fi-FI" sz="1800" dirty="0" err="1"/>
              <a:t>production</a:t>
            </a:r>
            <a:r>
              <a:rPr lang="fi-FI" sz="1800" dirty="0"/>
              <a:t> and </a:t>
            </a:r>
            <a:r>
              <a:rPr lang="fi-FI" sz="1800" dirty="0" err="1"/>
              <a:t>the</a:t>
            </a:r>
            <a:r>
              <a:rPr lang="fi-FI" sz="1800" dirty="0"/>
              <a:t> </a:t>
            </a:r>
            <a:r>
              <a:rPr lang="fi-FI" sz="1800" dirty="0" err="1"/>
              <a:t>basic</a:t>
            </a:r>
            <a:r>
              <a:rPr lang="fi-FI" sz="1800" dirty="0"/>
              <a:t> </a:t>
            </a:r>
            <a:r>
              <a:rPr lang="fi-FI" sz="1800" dirty="0" err="1"/>
              <a:t>structure</a:t>
            </a:r>
            <a:r>
              <a:rPr lang="fi-FI" sz="1800" dirty="0"/>
              <a:t> of </a:t>
            </a:r>
            <a:r>
              <a:rPr lang="fi-FI" sz="1800" dirty="0" err="1"/>
              <a:t>speech</a:t>
            </a:r>
            <a:r>
              <a:rPr lang="fi-FI" sz="1800" dirty="0"/>
              <a:t> </a:t>
            </a:r>
            <a:r>
              <a:rPr lang="fi-FI" sz="1800" dirty="0" err="1"/>
              <a:t>signals</a:t>
            </a:r>
            <a:endParaRPr lang="fi-FI" sz="1800" dirty="0"/>
          </a:p>
          <a:p>
            <a:pPr marL="0" indent="0">
              <a:spcBef>
                <a:spcPts val="800"/>
              </a:spcBef>
              <a:buNone/>
            </a:pPr>
            <a:endParaRPr lang="fi-FI" sz="1800" dirty="0"/>
          </a:p>
          <a:p>
            <a:pPr marL="0" indent="0">
              <a:spcBef>
                <a:spcPts val="800"/>
              </a:spcBef>
              <a:buNone/>
            </a:pPr>
            <a:endParaRPr lang="fi-FI" sz="1800" dirty="0"/>
          </a:p>
          <a:p>
            <a:pPr marL="0" indent="0">
              <a:spcBef>
                <a:spcPts val="800"/>
              </a:spcBef>
              <a:buNone/>
            </a:pPr>
            <a:endParaRPr lang="fi-FI" sz="1800" dirty="0"/>
          </a:p>
          <a:p>
            <a:pPr marL="0" indent="0">
              <a:spcBef>
                <a:spcPts val="800"/>
              </a:spcBef>
              <a:buNone/>
            </a:pPr>
            <a:endParaRPr sz="1800" dirty="0"/>
          </a:p>
        </p:txBody>
      </p:sp>
      <p:sp>
        <p:nvSpPr>
          <p:cNvPr id="2" name="Slide Number Placeholder 1">
            <a:extLst>
              <a:ext uri="{FF2B5EF4-FFF2-40B4-BE49-F238E27FC236}">
                <a16:creationId xmlns:a16="http://schemas.microsoft.com/office/drawing/2014/main" id="{BF3D0AAE-2AF2-4E5C-883D-E9DF040C25E4}"/>
              </a:ext>
            </a:extLst>
          </p:cNvPr>
          <p:cNvSpPr>
            <a:spLocks noGrp="1"/>
          </p:cNvSpPr>
          <p:nvPr>
            <p:ph type="sldNum" sz="quarter" idx="4"/>
          </p:nvPr>
        </p:nvSpPr>
        <p:spPr/>
        <p:txBody>
          <a:bodyPr/>
          <a:lstStyle/>
          <a:p>
            <a:fld id="{3F14EC2F-B4C8-4C28-9887-3A3EB3168110}" type="slidenum">
              <a:rPr lang="en-US" smtClean="0"/>
              <a:t>57</a:t>
            </a:fld>
            <a:endParaRPr lang="en-US"/>
          </a:p>
        </p:txBody>
      </p:sp>
    </p:spTree>
    <p:extLst>
      <p:ext uri="{BB962C8B-B14F-4D97-AF65-F5344CB8AC3E}">
        <p14:creationId xmlns:p14="http://schemas.microsoft.com/office/powerpoint/2010/main" val="345205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speech?</a:t>
            </a:r>
          </a:p>
        </p:txBody>
      </p:sp>
      <p:sp>
        <p:nvSpPr>
          <p:cNvPr id="3" name="Content Placeholder 2"/>
          <p:cNvSpPr>
            <a:spLocks noGrp="1"/>
          </p:cNvSpPr>
          <p:nvPr>
            <p:ph idx="1"/>
          </p:nvPr>
        </p:nvSpPr>
        <p:spPr>
          <a:xfrm>
            <a:off x="307799" y="1280471"/>
            <a:ext cx="8052429" cy="3734004"/>
          </a:xfrm>
        </p:spPr>
        <p:txBody>
          <a:bodyPr/>
          <a:lstStyle/>
          <a:p>
            <a:pPr marL="0" indent="0">
              <a:buNone/>
            </a:pPr>
            <a:r>
              <a:rPr lang="en-US" sz="1500" b="1" dirty="0"/>
              <a:t>Conceptually</a:t>
            </a:r>
            <a:r>
              <a:rPr lang="en-US" sz="1500" dirty="0"/>
              <a:t>: a highly versatile way of communication between a talker and one or more listeners.</a:t>
            </a:r>
          </a:p>
          <a:p>
            <a:pPr marL="0" indent="0">
              <a:buNone/>
            </a:pPr>
            <a:endParaRPr lang="en-US" sz="1500" dirty="0"/>
          </a:p>
          <a:p>
            <a:pPr marL="0" indent="0">
              <a:buNone/>
            </a:pPr>
            <a:r>
              <a:rPr lang="en-US" sz="1500" b="1" dirty="0"/>
              <a:t>Linguistically</a:t>
            </a:r>
            <a:r>
              <a:rPr lang="en-US" sz="1500" dirty="0"/>
              <a:t>: </a:t>
            </a:r>
            <a:r>
              <a:rPr lang="en-US" sz="1350" dirty="0"/>
              <a:t>Dual nature (aka. “double articulation”): non-meaningful elements (</a:t>
            </a:r>
            <a:r>
              <a:rPr lang="en-US" sz="1350" i="1" dirty="0"/>
              <a:t>speech </a:t>
            </a:r>
            <a:br>
              <a:rPr lang="en-US" sz="1350" i="1" dirty="0"/>
            </a:br>
            <a:r>
              <a:rPr lang="en-US" sz="1350" i="1" dirty="0"/>
              <a:t>sounds, syllables</a:t>
            </a:r>
            <a:r>
              <a:rPr lang="en-US" sz="1350" dirty="0"/>
              <a:t>) that make up meaningful symbols when combined (</a:t>
            </a:r>
            <a:r>
              <a:rPr lang="en-US" sz="1350" i="1" dirty="0"/>
              <a:t>words, sentences</a:t>
            </a:r>
            <a:r>
              <a:rPr lang="en-US" sz="1350" dirty="0"/>
              <a:t>).</a:t>
            </a:r>
          </a:p>
          <a:p>
            <a:pPr lvl="1"/>
            <a:r>
              <a:rPr lang="en-GB" sz="1400" dirty="0"/>
              <a:t>[</a:t>
            </a:r>
            <a:r>
              <a:rPr lang="en-GB" sz="1400" dirty="0" err="1"/>
              <a:t>ə</a:t>
            </a:r>
            <a:r>
              <a:rPr lang="en-GB" sz="1400" dirty="0"/>
              <a:t>] [k] [</a:t>
            </a:r>
            <a:r>
              <a:rPr lang="en-GB" sz="1400" dirty="0" err="1"/>
              <a:t>æ</a:t>
            </a:r>
            <a:r>
              <a:rPr lang="en-GB" sz="1400" dirty="0"/>
              <a:t>] [t] [k] [</a:t>
            </a:r>
            <a:r>
              <a:rPr lang="en-GB" sz="1400" dirty="0" err="1"/>
              <a:t>ɹ</a:t>
            </a:r>
            <a:r>
              <a:rPr lang="en-GB" sz="1400" dirty="0"/>
              <a:t>] [</a:t>
            </a:r>
            <a:r>
              <a:rPr lang="en-GB" sz="1400" dirty="0" err="1"/>
              <a:t>ɔ</a:t>
            </a:r>
            <a:r>
              <a:rPr lang="en-GB" sz="1400" dirty="0"/>
              <a:t>] [s] [t] [</a:t>
            </a:r>
            <a:r>
              <a:rPr lang="en-GB" sz="1400" dirty="0" err="1"/>
              <a:t>ð</a:t>
            </a:r>
            <a:r>
              <a:rPr lang="en-GB" sz="1400" dirty="0"/>
              <a:t>] [</a:t>
            </a:r>
            <a:r>
              <a:rPr lang="en-GB" sz="1400" dirty="0" err="1"/>
              <a:t>ə</a:t>
            </a:r>
            <a:r>
              <a:rPr lang="en-GB" sz="1400" dirty="0"/>
              <a:t>] [s] [t] [</a:t>
            </a:r>
            <a:r>
              <a:rPr lang="en-GB" sz="1400" dirty="0" err="1"/>
              <a:t>ɹ</a:t>
            </a:r>
            <a:r>
              <a:rPr lang="en-GB" sz="1400" dirty="0"/>
              <a:t>] [</a:t>
            </a:r>
            <a:r>
              <a:rPr lang="en-GB" sz="1400" dirty="0" err="1"/>
              <a:t>i</a:t>
            </a:r>
            <a:r>
              <a:rPr lang="en-GB" sz="1400" dirty="0"/>
              <a:t>] [t] : “</a:t>
            </a:r>
            <a:r>
              <a:rPr lang="en-GB" sz="1400" i="1" dirty="0"/>
              <a:t>A cat crossed the street</a:t>
            </a:r>
            <a:r>
              <a:rPr lang="en-GB" sz="1400" dirty="0"/>
              <a:t>” </a:t>
            </a:r>
          </a:p>
          <a:p>
            <a:pPr lvl="1"/>
            <a:endParaRPr lang="en-US" sz="1400" dirty="0"/>
          </a:p>
          <a:p>
            <a:pPr marL="0" indent="0">
              <a:buNone/>
            </a:pPr>
            <a:r>
              <a:rPr lang="en-US" sz="1500" b="1" dirty="0"/>
              <a:t>Cognitively:</a:t>
            </a:r>
            <a:r>
              <a:rPr lang="en-US" sz="1500" dirty="0"/>
              <a:t> altering the brain activity and thereby behavior of other humans.</a:t>
            </a:r>
          </a:p>
          <a:p>
            <a:pPr marL="0" indent="0">
              <a:buNone/>
            </a:pPr>
            <a:endParaRPr lang="en-US" sz="1500" dirty="0"/>
          </a:p>
          <a:p>
            <a:pPr marL="0" indent="0">
              <a:buNone/>
            </a:pPr>
            <a:r>
              <a:rPr lang="en-US" sz="1500" b="1" dirty="0"/>
              <a:t>Physically:</a:t>
            </a:r>
            <a:r>
              <a:rPr lang="en-US" sz="1500" dirty="0"/>
              <a:t> temporal air pressure variations (= </a:t>
            </a:r>
            <a:r>
              <a:rPr lang="en-US" sz="1500" b="1" dirty="0">
                <a:solidFill>
                  <a:srgbClr val="7030A0"/>
                </a:solidFill>
              </a:rPr>
              <a:t>an acoustic signal</a:t>
            </a:r>
            <a:r>
              <a:rPr lang="en-US" sz="1500" dirty="0"/>
              <a:t>) that convey </a:t>
            </a:r>
            <a:br>
              <a:rPr lang="en-US" sz="1500" dirty="0"/>
            </a:br>
            <a:r>
              <a:rPr lang="en-US" sz="1500" dirty="0"/>
              <a:t>meanings.</a:t>
            </a:r>
          </a:p>
          <a:p>
            <a:endParaRPr lang="en-US" dirty="0"/>
          </a:p>
          <a:p>
            <a:pPr marL="0" indent="0">
              <a:buNone/>
            </a:pPr>
            <a:r>
              <a:rPr lang="en-US" sz="1500" b="1" dirty="0"/>
              <a:t>Digitally:</a:t>
            </a:r>
            <a:r>
              <a:rPr lang="en-US" sz="1500" dirty="0"/>
              <a:t> bits encoding waveform amplitude at discrete time intervals </a:t>
            </a:r>
            <a:br>
              <a:rPr lang="en-US" sz="1500" dirty="0"/>
            </a:br>
            <a:r>
              <a:rPr lang="en-US" sz="1500" dirty="0"/>
              <a:t>values or bits representing features derived from the waveform. </a:t>
            </a:r>
          </a:p>
          <a:p>
            <a:pPr marL="0" indent="0">
              <a:buNone/>
            </a:pPr>
            <a:endParaRPr lang="en-US" dirty="0"/>
          </a:p>
          <a:p>
            <a:pPr marL="0" indent="0">
              <a:buNone/>
            </a:pPr>
            <a:br>
              <a:rPr lang="en-US" sz="1500" dirty="0"/>
            </a:br>
            <a:endParaRPr lang="en-US" dirty="0"/>
          </a:p>
          <a:p>
            <a:endParaRPr lang="en-US" dirty="0"/>
          </a:p>
        </p:txBody>
      </p:sp>
      <p:pic>
        <p:nvPicPr>
          <p:cNvPr id="5" name="Picture 4">
            <a:extLst>
              <a:ext uri="{FF2B5EF4-FFF2-40B4-BE49-F238E27FC236}">
                <a16:creationId xmlns:a16="http://schemas.microsoft.com/office/drawing/2014/main" id="{E48EF05C-F6CA-D7CC-BD5F-FA3384B63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2046" y="4072011"/>
            <a:ext cx="3018208" cy="324556"/>
          </a:xfrm>
          <a:prstGeom prst="rect">
            <a:avLst/>
          </a:prstGeom>
        </p:spPr>
      </p:pic>
      <p:pic>
        <p:nvPicPr>
          <p:cNvPr id="6" name="Picture 2" descr="uantization_uniform.png-1.png">
            <a:extLst>
              <a:ext uri="{FF2B5EF4-FFF2-40B4-BE49-F238E27FC236}">
                <a16:creationId xmlns:a16="http://schemas.microsoft.com/office/drawing/2014/main" id="{084ADF89-76D4-C5E8-9B8D-29379B0B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574" y="4137774"/>
            <a:ext cx="2471752" cy="8767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 illustration showing a speaker and a listener engaged in a deep conversation. The speaker is depicted as an animated figure with visible sound waves emanating from their mouth, symbolizing speech. The listener is shown with a transparent silhouette of their head, revealing a brain that is lighting up and changing colors in areas to indicate altered brain states due to the speech. The environment is abstract, emphasizing the communication process rather than the setting, with a focus on the conceptual representation of ideas being transferred and understood.">
            <a:extLst>
              <a:ext uri="{FF2B5EF4-FFF2-40B4-BE49-F238E27FC236}">
                <a16:creationId xmlns:a16="http://schemas.microsoft.com/office/drawing/2014/main" id="{547902D4-2F5D-4420-A094-FBA8EDF17D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2319" y="2211605"/>
            <a:ext cx="1604362" cy="16043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6B68F8-F40E-FD19-A027-0AB8DC76648A}"/>
              </a:ext>
            </a:extLst>
          </p:cNvPr>
          <p:cNvSpPr txBox="1"/>
          <p:nvPr/>
        </p:nvSpPr>
        <p:spPr>
          <a:xfrm>
            <a:off x="7124052" y="129025"/>
            <a:ext cx="1872629" cy="507831"/>
          </a:xfrm>
          <a:prstGeom prst="rect">
            <a:avLst/>
          </a:prstGeom>
          <a:noFill/>
        </p:spPr>
        <p:txBody>
          <a:bodyPr wrap="none" rtlCol="0">
            <a:spAutoFit/>
          </a:bodyPr>
          <a:lstStyle/>
          <a:p>
            <a:r>
              <a:rPr lang="en-FI" dirty="0"/>
              <a:t>+</a:t>
            </a:r>
            <a:r>
              <a:rPr lang="en-FI" b="1" dirty="0"/>
              <a:t>Culturally</a:t>
            </a:r>
            <a:r>
              <a:rPr lang="en-FI" dirty="0"/>
              <a:t>: a system</a:t>
            </a:r>
          </a:p>
          <a:p>
            <a:r>
              <a:rPr lang="fi-FI" dirty="0"/>
              <a:t>of </a:t>
            </a:r>
            <a:r>
              <a:rPr lang="fi-FI" dirty="0" err="1"/>
              <a:t>shared</a:t>
            </a:r>
            <a:r>
              <a:rPr lang="fi-FI" dirty="0"/>
              <a:t> </a:t>
            </a:r>
            <a:r>
              <a:rPr lang="fi-FI" dirty="0" err="1"/>
              <a:t>conventions</a:t>
            </a:r>
            <a:endParaRPr lang="en-FI" dirty="0"/>
          </a:p>
        </p:txBody>
      </p:sp>
    </p:spTree>
    <p:extLst>
      <p:ext uri="{BB962C8B-B14F-4D97-AF65-F5344CB8AC3E}">
        <p14:creationId xmlns:p14="http://schemas.microsoft.com/office/powerpoint/2010/main" val="93366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B44EC-FF6B-0440-8378-82A8DB69F684}"/>
              </a:ext>
            </a:extLst>
          </p:cNvPr>
          <p:cNvSpPr>
            <a:spLocks noGrp="1"/>
          </p:cNvSpPr>
          <p:nvPr>
            <p:ph type="title"/>
          </p:nvPr>
        </p:nvSpPr>
        <p:spPr/>
        <p:txBody>
          <a:bodyPr/>
          <a:lstStyle/>
          <a:p>
            <a:r>
              <a:rPr lang="en-US" dirty="0"/>
              <a:t>Speech as a phenomenon</a:t>
            </a:r>
            <a:endParaRPr lang="x-none" dirty="0"/>
          </a:p>
        </p:txBody>
      </p:sp>
      <p:pic>
        <p:nvPicPr>
          <p:cNvPr id="5" name="Content Placeholder 4" descr="Diagram&#10;&#10;Description automatically generated">
            <a:extLst>
              <a:ext uri="{FF2B5EF4-FFF2-40B4-BE49-F238E27FC236}">
                <a16:creationId xmlns:a16="http://schemas.microsoft.com/office/drawing/2014/main" id="{A0BF801D-9365-A446-9443-0C2A5B964CCB}"/>
              </a:ext>
            </a:extLst>
          </p:cNvPr>
          <p:cNvPicPr>
            <a:picLocks noGrp="1" noChangeAspect="1"/>
          </p:cNvPicPr>
          <p:nvPr>
            <p:ph idx="1"/>
          </p:nvPr>
        </p:nvPicPr>
        <p:blipFill>
          <a:blip r:embed="rId2"/>
          <a:stretch>
            <a:fillRect/>
          </a:stretch>
        </p:blipFill>
        <p:spPr>
          <a:xfrm>
            <a:off x="2450219" y="1318238"/>
            <a:ext cx="4243562" cy="3657600"/>
          </a:xfrm>
        </p:spPr>
      </p:pic>
      <p:sp>
        <p:nvSpPr>
          <p:cNvPr id="6" name="TextBox 5">
            <a:extLst>
              <a:ext uri="{FF2B5EF4-FFF2-40B4-BE49-F238E27FC236}">
                <a16:creationId xmlns:a16="http://schemas.microsoft.com/office/drawing/2014/main" id="{506F6201-B1C8-5A4B-AA11-17A15F181FA0}"/>
              </a:ext>
            </a:extLst>
          </p:cNvPr>
          <p:cNvSpPr txBox="1"/>
          <p:nvPr/>
        </p:nvSpPr>
        <p:spPr>
          <a:xfrm>
            <a:off x="6059501" y="4881740"/>
            <a:ext cx="3084499" cy="253916"/>
          </a:xfrm>
          <a:prstGeom prst="rect">
            <a:avLst/>
          </a:prstGeom>
          <a:noFill/>
        </p:spPr>
        <p:txBody>
          <a:bodyPr wrap="none" rtlCol="0">
            <a:spAutoFit/>
          </a:bodyPr>
          <a:lstStyle/>
          <a:p>
            <a:r>
              <a:rPr lang="fi-FI" sz="1050" dirty="0" err="1"/>
              <a:t>Originally</a:t>
            </a:r>
            <a:r>
              <a:rPr lang="fi-FI" sz="1050" dirty="0"/>
              <a:t> </a:t>
            </a:r>
            <a:r>
              <a:rPr lang="fi-FI" sz="1050" dirty="0" err="1"/>
              <a:t>by</a:t>
            </a:r>
            <a:r>
              <a:rPr lang="x-none" sz="1050"/>
              <a:t> </a:t>
            </a:r>
            <a:r>
              <a:rPr lang="x-none" sz="1050" dirty="0"/>
              <a:t>U</a:t>
            </a:r>
            <a:r>
              <a:rPr lang="fi-FI" sz="1050" dirty="0" err="1"/>
              <a:t>nto</a:t>
            </a:r>
            <a:r>
              <a:rPr lang="fi-FI" sz="1050" dirty="0"/>
              <a:t> K. Laine, </a:t>
            </a:r>
            <a:r>
              <a:rPr lang="x-none" sz="1050"/>
              <a:t>99</a:t>
            </a:r>
            <a:r>
              <a:rPr lang="fi-FI" sz="1050" dirty="0"/>
              <a:t>, </a:t>
            </a:r>
            <a:r>
              <a:rPr lang="fi-FI" sz="1050" dirty="0" err="1"/>
              <a:t>modified</a:t>
            </a:r>
            <a:r>
              <a:rPr lang="fi-FI" sz="1050" dirty="0"/>
              <a:t> </a:t>
            </a:r>
            <a:r>
              <a:rPr lang="fi-FI" sz="1050" dirty="0" err="1"/>
              <a:t>by</a:t>
            </a:r>
            <a:r>
              <a:rPr lang="fi-FI" sz="1050" dirty="0"/>
              <a:t> O.R.</a:t>
            </a:r>
            <a:endParaRPr lang="x-none" sz="1050" dirty="0"/>
          </a:p>
        </p:txBody>
      </p:sp>
      <p:sp>
        <p:nvSpPr>
          <p:cNvPr id="7" name="Rectangle 6">
            <a:extLst>
              <a:ext uri="{FF2B5EF4-FFF2-40B4-BE49-F238E27FC236}">
                <a16:creationId xmlns:a16="http://schemas.microsoft.com/office/drawing/2014/main" id="{A0CA2514-3386-0F49-BD1F-B660F5A7C022}"/>
              </a:ext>
            </a:extLst>
          </p:cNvPr>
          <p:cNvSpPr/>
          <p:nvPr/>
        </p:nvSpPr>
        <p:spPr>
          <a:xfrm>
            <a:off x="1485900" y="2424520"/>
            <a:ext cx="1300549" cy="2617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013"/>
          </a:p>
        </p:txBody>
      </p:sp>
      <p:sp>
        <p:nvSpPr>
          <p:cNvPr id="3" name="TextBox 2">
            <a:extLst>
              <a:ext uri="{FF2B5EF4-FFF2-40B4-BE49-F238E27FC236}">
                <a16:creationId xmlns:a16="http://schemas.microsoft.com/office/drawing/2014/main" id="{A03E9735-DE2F-F391-04A8-23316F70FF53}"/>
              </a:ext>
            </a:extLst>
          </p:cNvPr>
          <p:cNvSpPr txBox="1"/>
          <p:nvPr/>
        </p:nvSpPr>
        <p:spPr>
          <a:xfrm>
            <a:off x="1867367" y="1821925"/>
            <a:ext cx="1083951" cy="300082"/>
          </a:xfrm>
          <a:prstGeom prst="rect">
            <a:avLst/>
          </a:prstGeom>
          <a:noFill/>
        </p:spPr>
        <p:txBody>
          <a:bodyPr wrap="none" rtlCol="0">
            <a:spAutoFit/>
          </a:bodyPr>
          <a:lstStyle/>
          <a:p>
            <a:r>
              <a:rPr lang="en-FI" dirty="0">
                <a:solidFill>
                  <a:srgbClr val="00A8AA"/>
                </a:solidFill>
                <a:latin typeface="Times New Roman" panose="02020603050405020304" pitchFamily="18" charset="0"/>
                <a:cs typeface="Times New Roman" panose="02020603050405020304" pitchFamily="18" charset="0"/>
              </a:rPr>
              <a:t>Bodily states</a:t>
            </a:r>
          </a:p>
        </p:txBody>
      </p:sp>
      <p:sp>
        <p:nvSpPr>
          <p:cNvPr id="4" name="TextBox 3">
            <a:extLst>
              <a:ext uri="{FF2B5EF4-FFF2-40B4-BE49-F238E27FC236}">
                <a16:creationId xmlns:a16="http://schemas.microsoft.com/office/drawing/2014/main" id="{B564F9DF-6CB2-31D6-A182-925F965EBBF8}"/>
              </a:ext>
            </a:extLst>
          </p:cNvPr>
          <p:cNvSpPr txBox="1"/>
          <p:nvPr/>
        </p:nvSpPr>
        <p:spPr>
          <a:xfrm>
            <a:off x="1612596" y="3251215"/>
            <a:ext cx="752129" cy="507831"/>
          </a:xfrm>
          <a:prstGeom prst="rect">
            <a:avLst/>
          </a:prstGeom>
          <a:noFill/>
        </p:spPr>
        <p:txBody>
          <a:bodyPr wrap="none" rtlCol="0">
            <a:spAutoFit/>
          </a:bodyPr>
          <a:lstStyle/>
          <a:p>
            <a:pPr algn="ctr"/>
            <a:r>
              <a:rPr lang="en-FI" dirty="0">
                <a:solidFill>
                  <a:srgbClr val="00A8AA"/>
                </a:solidFill>
                <a:latin typeface="Times New Roman" panose="02020603050405020304" pitchFamily="18" charset="0"/>
                <a:cs typeface="Times New Roman" panose="02020603050405020304" pitchFamily="18" charset="0"/>
              </a:rPr>
              <a:t>Listener</a:t>
            </a:r>
            <a:br>
              <a:rPr lang="en-FI" dirty="0">
                <a:solidFill>
                  <a:srgbClr val="00A8AA"/>
                </a:solidFill>
                <a:latin typeface="Times New Roman" panose="02020603050405020304" pitchFamily="18" charset="0"/>
                <a:cs typeface="Times New Roman" panose="02020603050405020304" pitchFamily="18" charset="0"/>
              </a:rPr>
            </a:br>
            <a:r>
              <a:rPr lang="en-FI" dirty="0">
                <a:solidFill>
                  <a:srgbClr val="00A8AA"/>
                </a:solidFill>
                <a:latin typeface="Times New Roman" panose="02020603050405020304" pitchFamily="18" charset="0"/>
                <a:cs typeface="Times New Roman" panose="02020603050405020304" pitchFamily="18" charset="0"/>
              </a:rPr>
              <a:t>model</a:t>
            </a:r>
          </a:p>
        </p:txBody>
      </p:sp>
      <p:sp>
        <p:nvSpPr>
          <p:cNvPr id="8" name="TextBox 7">
            <a:extLst>
              <a:ext uri="{FF2B5EF4-FFF2-40B4-BE49-F238E27FC236}">
                <a16:creationId xmlns:a16="http://schemas.microsoft.com/office/drawing/2014/main" id="{D5E3D3B1-DB6C-8AD2-DEE5-FF6EC4489F8F}"/>
              </a:ext>
            </a:extLst>
          </p:cNvPr>
          <p:cNvSpPr txBox="1"/>
          <p:nvPr/>
        </p:nvSpPr>
        <p:spPr>
          <a:xfrm>
            <a:off x="1903821" y="3758604"/>
            <a:ext cx="1088760" cy="507831"/>
          </a:xfrm>
          <a:prstGeom prst="rect">
            <a:avLst/>
          </a:prstGeom>
          <a:noFill/>
        </p:spPr>
        <p:txBody>
          <a:bodyPr wrap="none" rtlCol="0">
            <a:spAutoFit/>
          </a:bodyPr>
          <a:lstStyle/>
          <a:p>
            <a:pPr algn="ctr"/>
            <a:r>
              <a:rPr lang="en-FI" dirty="0">
                <a:solidFill>
                  <a:srgbClr val="00A8AA"/>
                </a:solidFill>
                <a:latin typeface="Times New Roman" panose="02020603050405020304" pitchFamily="18" charset="0"/>
                <a:cs typeface="Times New Roman" panose="02020603050405020304" pitchFamily="18" charset="0"/>
              </a:rPr>
              <a:t>Environment</a:t>
            </a:r>
            <a:br>
              <a:rPr lang="en-FI" dirty="0">
                <a:solidFill>
                  <a:srgbClr val="00A8AA"/>
                </a:solidFill>
                <a:latin typeface="Times New Roman" panose="02020603050405020304" pitchFamily="18" charset="0"/>
                <a:cs typeface="Times New Roman" panose="02020603050405020304" pitchFamily="18" charset="0"/>
              </a:rPr>
            </a:br>
            <a:r>
              <a:rPr lang="en-FI" dirty="0">
                <a:solidFill>
                  <a:srgbClr val="00A8AA"/>
                </a:solidFill>
                <a:latin typeface="Times New Roman" panose="02020603050405020304" pitchFamily="18" charset="0"/>
                <a:cs typeface="Times New Roman" panose="02020603050405020304" pitchFamily="18" charset="0"/>
              </a:rPr>
              <a:t>model</a:t>
            </a:r>
          </a:p>
        </p:txBody>
      </p:sp>
      <p:sp>
        <p:nvSpPr>
          <p:cNvPr id="9" name="TextBox 8">
            <a:extLst>
              <a:ext uri="{FF2B5EF4-FFF2-40B4-BE49-F238E27FC236}">
                <a16:creationId xmlns:a16="http://schemas.microsoft.com/office/drawing/2014/main" id="{0D3308D8-03C6-C3F4-9AD0-DE3CA6E142D2}"/>
              </a:ext>
            </a:extLst>
          </p:cNvPr>
          <p:cNvSpPr txBox="1"/>
          <p:nvPr/>
        </p:nvSpPr>
        <p:spPr>
          <a:xfrm>
            <a:off x="2104773" y="4266628"/>
            <a:ext cx="1981633" cy="507831"/>
          </a:xfrm>
          <a:prstGeom prst="rect">
            <a:avLst/>
          </a:prstGeom>
          <a:noFill/>
        </p:spPr>
        <p:txBody>
          <a:bodyPr wrap="none" rtlCol="0">
            <a:spAutoFit/>
          </a:bodyPr>
          <a:lstStyle/>
          <a:p>
            <a:pPr algn="ctr"/>
            <a:r>
              <a:rPr lang="en-FI" dirty="0">
                <a:solidFill>
                  <a:srgbClr val="00A8AA"/>
                </a:solidFill>
                <a:latin typeface="Times New Roman" panose="02020603050405020304" pitchFamily="18" charset="0"/>
                <a:cs typeface="Times New Roman" panose="02020603050405020304" pitchFamily="18" charset="0"/>
              </a:rPr>
              <a:t>Self-monitoring</a:t>
            </a:r>
            <a:br>
              <a:rPr lang="en-FI" dirty="0">
                <a:solidFill>
                  <a:srgbClr val="00A8AA"/>
                </a:solidFill>
                <a:latin typeface="Times New Roman" panose="02020603050405020304" pitchFamily="18" charset="0"/>
                <a:cs typeface="Times New Roman" panose="02020603050405020304" pitchFamily="18" charset="0"/>
              </a:rPr>
            </a:br>
            <a:r>
              <a:rPr lang="en-FI" dirty="0">
                <a:solidFill>
                  <a:srgbClr val="00A8AA"/>
                </a:solidFill>
                <a:latin typeface="Times New Roman" panose="02020603050405020304" pitchFamily="18" charset="0"/>
                <a:cs typeface="Times New Roman" panose="02020603050405020304" pitchFamily="18" charset="0"/>
              </a:rPr>
              <a:t>(auditory, somatosensory)</a:t>
            </a:r>
          </a:p>
        </p:txBody>
      </p:sp>
      <p:sp>
        <p:nvSpPr>
          <p:cNvPr id="10" name="Down Arrow 9">
            <a:extLst>
              <a:ext uri="{FF2B5EF4-FFF2-40B4-BE49-F238E27FC236}">
                <a16:creationId xmlns:a16="http://schemas.microsoft.com/office/drawing/2014/main" id="{E5B47D7E-275B-1E39-5D08-584B4FA0117D}"/>
              </a:ext>
            </a:extLst>
          </p:cNvPr>
          <p:cNvSpPr/>
          <p:nvPr/>
        </p:nvSpPr>
        <p:spPr>
          <a:xfrm rot="13757436">
            <a:off x="2867611" y="3440804"/>
            <a:ext cx="279179" cy="416989"/>
          </a:xfrm>
          <a:prstGeom prst="downArrow">
            <a:avLst/>
          </a:prstGeom>
          <a:solidFill>
            <a:srgbClr val="D6F0FF"/>
          </a:solidFill>
          <a:ln w="9525">
            <a:solidFill>
              <a:srgbClr val="3EBB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1" name="Down Arrow 10">
            <a:extLst>
              <a:ext uri="{FF2B5EF4-FFF2-40B4-BE49-F238E27FC236}">
                <a16:creationId xmlns:a16="http://schemas.microsoft.com/office/drawing/2014/main" id="{071713A9-0CFB-26C7-5D41-9899468B1FBD}"/>
              </a:ext>
            </a:extLst>
          </p:cNvPr>
          <p:cNvSpPr/>
          <p:nvPr/>
        </p:nvSpPr>
        <p:spPr>
          <a:xfrm rot="13757436">
            <a:off x="3396495" y="3872084"/>
            <a:ext cx="279179" cy="416989"/>
          </a:xfrm>
          <a:prstGeom prst="downArrow">
            <a:avLst/>
          </a:prstGeom>
          <a:solidFill>
            <a:srgbClr val="D6F0FF"/>
          </a:solidFill>
          <a:ln w="9525">
            <a:solidFill>
              <a:srgbClr val="3EBB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2" name="Down Arrow 11">
            <a:extLst>
              <a:ext uri="{FF2B5EF4-FFF2-40B4-BE49-F238E27FC236}">
                <a16:creationId xmlns:a16="http://schemas.microsoft.com/office/drawing/2014/main" id="{8DAD811D-2D28-7BA1-5B77-FE74EB3329C2}"/>
              </a:ext>
            </a:extLst>
          </p:cNvPr>
          <p:cNvSpPr/>
          <p:nvPr/>
        </p:nvSpPr>
        <p:spPr>
          <a:xfrm rot="13757436">
            <a:off x="2402300" y="2941187"/>
            <a:ext cx="279179" cy="416989"/>
          </a:xfrm>
          <a:prstGeom prst="downArrow">
            <a:avLst/>
          </a:prstGeom>
          <a:solidFill>
            <a:srgbClr val="D6F0FF"/>
          </a:solidFill>
          <a:ln w="9525">
            <a:solidFill>
              <a:srgbClr val="3EBB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3" name="TextBox 12">
            <a:extLst>
              <a:ext uri="{FF2B5EF4-FFF2-40B4-BE49-F238E27FC236}">
                <a16:creationId xmlns:a16="http://schemas.microsoft.com/office/drawing/2014/main" id="{98301018-BBB4-958E-4F64-585655F65E27}"/>
              </a:ext>
            </a:extLst>
          </p:cNvPr>
          <p:cNvSpPr txBox="1"/>
          <p:nvPr/>
        </p:nvSpPr>
        <p:spPr>
          <a:xfrm>
            <a:off x="3025136" y="3147038"/>
            <a:ext cx="688330" cy="300082"/>
          </a:xfrm>
          <a:prstGeom prst="rect">
            <a:avLst/>
          </a:prstGeom>
          <a:solidFill>
            <a:schemeClr val="bg1"/>
          </a:solidFill>
        </p:spPr>
        <p:txBody>
          <a:bodyPr wrap="none" rtlCol="0">
            <a:spAutoFit/>
          </a:bodyPr>
          <a:lstStyle/>
          <a:p>
            <a:pPr algn="ctr"/>
            <a:r>
              <a:rPr lang="en-FI" dirty="0">
                <a:solidFill>
                  <a:srgbClr val="00A8AA"/>
                </a:solidFill>
                <a:latin typeface="Times New Roman" panose="02020603050405020304" pitchFamily="18" charset="0"/>
                <a:cs typeface="Times New Roman" panose="02020603050405020304" pitchFamily="18" charset="0"/>
              </a:rPr>
              <a:t>Timing</a:t>
            </a:r>
          </a:p>
        </p:txBody>
      </p:sp>
      <p:sp>
        <p:nvSpPr>
          <p:cNvPr id="14" name="TextBox 13">
            <a:extLst>
              <a:ext uri="{FF2B5EF4-FFF2-40B4-BE49-F238E27FC236}">
                <a16:creationId xmlns:a16="http://schemas.microsoft.com/office/drawing/2014/main" id="{8AA61E98-AEB1-FD09-7FF1-42D5F2B29C9B}"/>
              </a:ext>
            </a:extLst>
          </p:cNvPr>
          <p:cNvSpPr txBox="1"/>
          <p:nvPr/>
        </p:nvSpPr>
        <p:spPr>
          <a:xfrm>
            <a:off x="4921886" y="2951133"/>
            <a:ext cx="752130" cy="300082"/>
          </a:xfrm>
          <a:prstGeom prst="rect">
            <a:avLst/>
          </a:prstGeom>
          <a:solidFill>
            <a:schemeClr val="bg1"/>
          </a:solidFill>
        </p:spPr>
        <p:txBody>
          <a:bodyPr wrap="none" rtlCol="0">
            <a:spAutoFit/>
          </a:bodyPr>
          <a:lstStyle/>
          <a:p>
            <a:pPr algn="ctr"/>
            <a:r>
              <a:rPr lang="en-FI" dirty="0">
                <a:solidFill>
                  <a:srgbClr val="00A8AA"/>
                </a:solidFill>
                <a:latin typeface="Times New Roman" panose="02020603050405020304" pitchFamily="18" charset="0"/>
                <a:cs typeface="Times New Roman" panose="02020603050405020304" pitchFamily="18" charset="0"/>
              </a:rPr>
              <a:t>Prosody</a:t>
            </a:r>
          </a:p>
        </p:txBody>
      </p:sp>
    </p:spTree>
    <p:extLst>
      <p:ext uri="{BB962C8B-B14F-4D97-AF65-F5344CB8AC3E}">
        <p14:creationId xmlns:p14="http://schemas.microsoft.com/office/powerpoint/2010/main" val="2120248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chain</a:t>
            </a:r>
          </a:p>
        </p:txBody>
      </p:sp>
      <p:sp>
        <p:nvSpPr>
          <p:cNvPr id="3" name="Content Placeholder 2"/>
          <p:cNvSpPr>
            <a:spLocks noGrp="1"/>
          </p:cNvSpPr>
          <p:nvPr>
            <p:ph idx="1"/>
          </p:nvPr>
        </p:nvSpPr>
        <p:spPr/>
        <p:txBody>
          <a:bodyPr/>
          <a:lstStyle/>
          <a:p>
            <a:pPr marL="0" indent="0">
              <a:buNone/>
            </a:pPr>
            <a:r>
              <a:rPr lang="en-US" sz="1800" dirty="0"/>
              <a:t>Speech signals are based on intricate interaction of neural and physiological aspects of 1) </a:t>
            </a:r>
            <a:r>
              <a:rPr lang="en-US" sz="1800" b="1" i="1" dirty="0"/>
              <a:t>speech production</a:t>
            </a:r>
            <a:r>
              <a:rPr lang="en-US" sz="1800" dirty="0"/>
              <a:t>, 2) </a:t>
            </a:r>
            <a:r>
              <a:rPr lang="en-US" sz="1800" b="1" i="1" dirty="0"/>
              <a:t>acoustics</a:t>
            </a:r>
            <a:r>
              <a:rPr lang="en-US" sz="1800" dirty="0"/>
              <a:t>, and 3) </a:t>
            </a:r>
            <a:r>
              <a:rPr lang="en-US" sz="1800" b="1" i="1" dirty="0"/>
              <a:t>hearing</a:t>
            </a:r>
            <a:r>
              <a:rPr lang="en-US" sz="1800" dirty="0"/>
              <a:t>. </a:t>
            </a:r>
          </a:p>
          <a:p>
            <a:endParaRPr lang="en-US" sz="1800" dirty="0"/>
          </a:p>
          <a:p>
            <a:pPr marL="0" indent="0">
              <a:buNone/>
            </a:pPr>
            <a:r>
              <a:rPr lang="en-US" sz="1800" dirty="0"/>
              <a:t>Verbal communication process can be simplified as </a:t>
            </a:r>
            <a:r>
              <a:rPr lang="en-US" sz="1800" i="1" dirty="0"/>
              <a:t>the speech chain</a:t>
            </a:r>
            <a:r>
              <a:rPr lang="en-US" sz="1800"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922" y="2865027"/>
            <a:ext cx="5616146" cy="1996001"/>
          </a:xfrm>
          <a:prstGeom prst="rect">
            <a:avLst/>
          </a:prstGeom>
        </p:spPr>
      </p:pic>
      <p:sp>
        <p:nvSpPr>
          <p:cNvPr id="7" name="Rectangle 6">
            <a:extLst>
              <a:ext uri="{FF2B5EF4-FFF2-40B4-BE49-F238E27FC236}">
                <a16:creationId xmlns:a16="http://schemas.microsoft.com/office/drawing/2014/main" id="{CE207D5C-6952-8242-8341-43DE244BB777}"/>
              </a:ext>
            </a:extLst>
          </p:cNvPr>
          <p:cNvSpPr/>
          <p:nvPr/>
        </p:nvSpPr>
        <p:spPr>
          <a:xfrm>
            <a:off x="3742207" y="2865027"/>
            <a:ext cx="3714333" cy="199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sz="1013"/>
          </a:p>
        </p:txBody>
      </p:sp>
      <p:sp>
        <p:nvSpPr>
          <p:cNvPr id="8" name="Rectangle 7">
            <a:extLst>
              <a:ext uri="{FF2B5EF4-FFF2-40B4-BE49-F238E27FC236}">
                <a16:creationId xmlns:a16="http://schemas.microsoft.com/office/drawing/2014/main" id="{A78BB442-1E97-644F-8958-FF10AA17FCB2}"/>
              </a:ext>
            </a:extLst>
          </p:cNvPr>
          <p:cNvSpPr/>
          <p:nvPr/>
        </p:nvSpPr>
        <p:spPr>
          <a:xfrm>
            <a:off x="5042999" y="2922177"/>
            <a:ext cx="2113190" cy="199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sz="1013"/>
          </a:p>
        </p:txBody>
      </p:sp>
    </p:spTree>
    <p:extLst>
      <p:ext uri="{BB962C8B-B14F-4D97-AF65-F5344CB8AC3E}">
        <p14:creationId xmlns:p14="http://schemas.microsoft.com/office/powerpoint/2010/main" val="79255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237E-FF4A-A7C1-8C05-DDC68FA77FF6}"/>
              </a:ext>
            </a:extLst>
          </p:cNvPr>
          <p:cNvSpPr>
            <a:spLocks noGrp="1"/>
          </p:cNvSpPr>
          <p:nvPr>
            <p:ph type="title"/>
          </p:nvPr>
        </p:nvSpPr>
        <p:spPr/>
        <p:txBody>
          <a:bodyPr/>
          <a:lstStyle/>
          <a:p>
            <a:r>
              <a:rPr lang="en-FI" dirty="0"/>
              <a:t>Why speech is a special acoustic signal?</a:t>
            </a:r>
          </a:p>
        </p:txBody>
      </p:sp>
      <p:sp>
        <p:nvSpPr>
          <p:cNvPr id="3" name="Content Placeholder 2">
            <a:extLst>
              <a:ext uri="{FF2B5EF4-FFF2-40B4-BE49-F238E27FC236}">
                <a16:creationId xmlns:a16="http://schemas.microsoft.com/office/drawing/2014/main" id="{1C085429-217D-45ED-3EF0-0E61037EF219}"/>
              </a:ext>
            </a:extLst>
          </p:cNvPr>
          <p:cNvSpPr>
            <a:spLocks noGrp="1"/>
          </p:cNvSpPr>
          <p:nvPr>
            <p:ph idx="1"/>
          </p:nvPr>
        </p:nvSpPr>
        <p:spPr>
          <a:xfrm>
            <a:off x="307799" y="1450664"/>
            <a:ext cx="8203683" cy="3540721"/>
          </a:xfrm>
        </p:spPr>
        <p:txBody>
          <a:bodyPr/>
          <a:lstStyle/>
          <a:p>
            <a:pPr marL="0" indent="0">
              <a:buNone/>
            </a:pPr>
            <a:r>
              <a:rPr lang="en-FI" sz="1800" dirty="0"/>
              <a:t>The speech signal </a:t>
            </a:r>
          </a:p>
          <a:p>
            <a:pPr marL="0" indent="0">
              <a:buNone/>
            </a:pPr>
            <a:endParaRPr lang="en-FI" sz="1100" dirty="0"/>
          </a:p>
          <a:p>
            <a:pPr marL="0" indent="0">
              <a:spcAft>
                <a:spcPts val="1200"/>
              </a:spcAft>
              <a:buNone/>
            </a:pPr>
            <a:r>
              <a:rPr lang="en-FI" sz="1400" i="1" dirty="0"/>
              <a:t>…</a:t>
            </a:r>
            <a:r>
              <a:rPr lang="en-FI" sz="1400" b="1" i="1" dirty="0"/>
              <a:t>conveys meanings</a:t>
            </a:r>
            <a:r>
              <a:rPr lang="en-FI" sz="1400" dirty="0"/>
              <a:t> through non-meaningful elements.</a:t>
            </a:r>
          </a:p>
          <a:p>
            <a:pPr marL="0" indent="0">
              <a:spcAft>
                <a:spcPts val="1200"/>
              </a:spcAft>
              <a:buNone/>
            </a:pPr>
            <a:r>
              <a:rPr lang="en-FI" sz="1400" dirty="0"/>
              <a:t>…is always </a:t>
            </a:r>
            <a:r>
              <a:rPr lang="en-FI" sz="1400" b="1" i="1" dirty="0"/>
              <a:t>intentional</a:t>
            </a:r>
            <a:r>
              <a:rPr lang="en-FI" sz="1400" i="1" dirty="0"/>
              <a:t> </a:t>
            </a:r>
            <a:r>
              <a:rPr lang="en-FI" sz="1400" dirty="0">
                <a:sym typeface="Wingdings" pitchFamily="2" charset="2"/>
              </a:rPr>
              <a:t>(communicative intent).</a:t>
            </a:r>
          </a:p>
          <a:p>
            <a:pPr marL="0" indent="0">
              <a:spcAft>
                <a:spcPts val="1200"/>
              </a:spcAft>
              <a:buNone/>
            </a:pPr>
            <a:r>
              <a:rPr lang="en-FI" sz="1400" dirty="0">
                <a:sym typeface="Wingdings" pitchFamily="2" charset="2"/>
              </a:rPr>
              <a:t>…is always </a:t>
            </a:r>
            <a:r>
              <a:rPr lang="en-FI" sz="1400" b="1" i="1" dirty="0">
                <a:sym typeface="Wingdings" pitchFamily="2" charset="2"/>
              </a:rPr>
              <a:t>personal</a:t>
            </a:r>
            <a:r>
              <a:rPr lang="en-FI" sz="1400" i="1" dirty="0">
                <a:sym typeface="Wingdings" pitchFamily="2" charset="2"/>
              </a:rPr>
              <a:t> </a:t>
            </a:r>
            <a:r>
              <a:rPr lang="en-FI" sz="1400" dirty="0">
                <a:sym typeface="Wingdings" pitchFamily="2" charset="2"/>
              </a:rPr>
              <a:t>(informs of the talker and is tailored to audience).</a:t>
            </a:r>
          </a:p>
          <a:p>
            <a:pPr marL="0" indent="0">
              <a:spcAft>
                <a:spcPts val="1200"/>
              </a:spcAft>
              <a:buNone/>
            </a:pPr>
            <a:r>
              <a:rPr lang="en-FI" sz="1400" dirty="0">
                <a:sym typeface="Wingdings" pitchFamily="2" charset="2"/>
              </a:rPr>
              <a:t>…</a:t>
            </a:r>
            <a:r>
              <a:rPr lang="en-FI" sz="1400" b="1" i="1" dirty="0">
                <a:sym typeface="Wingdings" pitchFamily="2" charset="2"/>
              </a:rPr>
              <a:t>occupies a particular acoustic subspace</a:t>
            </a:r>
            <a:r>
              <a:rPr lang="en-FI" sz="1400" dirty="0">
                <a:sym typeface="Wingdings" pitchFamily="2" charset="2"/>
              </a:rPr>
              <a:t>/manifold of all possible sounds (as constrained by the speech production apparatus).</a:t>
            </a:r>
          </a:p>
          <a:p>
            <a:pPr marL="0" indent="0">
              <a:spcAft>
                <a:spcPts val="1200"/>
              </a:spcAft>
              <a:buNone/>
            </a:pPr>
            <a:r>
              <a:rPr lang="en-FI" sz="1400" dirty="0">
                <a:sym typeface="Wingdings" pitchFamily="2" charset="2"/>
              </a:rPr>
              <a:t>…is </a:t>
            </a:r>
            <a:r>
              <a:rPr lang="en-FI" sz="1400" b="1" i="1" dirty="0">
                <a:sym typeface="Wingdings" pitchFamily="2" charset="2"/>
              </a:rPr>
              <a:t>optimized for efficacy</a:t>
            </a:r>
            <a:r>
              <a:rPr lang="en-FI" sz="1400" i="1" dirty="0">
                <a:sym typeface="Wingdings" pitchFamily="2" charset="2"/>
              </a:rPr>
              <a:t> </a:t>
            </a:r>
            <a:r>
              <a:rPr lang="en-FI" sz="1400" dirty="0">
                <a:sym typeface="Wingdings" pitchFamily="2" charset="2"/>
              </a:rPr>
              <a:t>of human-to-human communication</a:t>
            </a:r>
            <a:r>
              <a:rPr lang="en-FI" sz="1400" i="1" dirty="0">
                <a:sym typeface="Wingdings" pitchFamily="2" charset="2"/>
              </a:rPr>
              <a:t>*</a:t>
            </a:r>
            <a:r>
              <a:rPr lang="en-FI" sz="1400" dirty="0">
                <a:sym typeface="Wingdings" pitchFamily="2" charset="2"/>
              </a:rPr>
              <a:t>. </a:t>
            </a:r>
          </a:p>
          <a:p>
            <a:pPr marL="0" indent="0">
              <a:spcAft>
                <a:spcPts val="1200"/>
              </a:spcAft>
              <a:buNone/>
            </a:pPr>
            <a:r>
              <a:rPr lang="en-FI" sz="1400" dirty="0">
                <a:sym typeface="Wingdings" pitchFamily="2" charset="2"/>
              </a:rPr>
              <a:t>Overall, the signal is very </a:t>
            </a:r>
            <a:r>
              <a:rPr lang="en-FI" sz="1400" b="1" i="1" dirty="0">
                <a:sym typeface="Wingdings" pitchFamily="2" charset="2"/>
              </a:rPr>
              <a:t>rich in information</a:t>
            </a:r>
            <a:r>
              <a:rPr lang="en-FI" sz="1400" i="1" dirty="0">
                <a:sym typeface="Wingdings" pitchFamily="2" charset="2"/>
              </a:rPr>
              <a:t>.</a:t>
            </a:r>
            <a:endParaRPr lang="en-FI" sz="1400" i="1" dirty="0"/>
          </a:p>
        </p:txBody>
      </p:sp>
      <p:sp>
        <p:nvSpPr>
          <p:cNvPr id="4" name="Slide Number Placeholder 3">
            <a:extLst>
              <a:ext uri="{FF2B5EF4-FFF2-40B4-BE49-F238E27FC236}">
                <a16:creationId xmlns:a16="http://schemas.microsoft.com/office/drawing/2014/main" id="{548D3B28-64E4-0133-9241-820B3250956B}"/>
              </a:ext>
            </a:extLst>
          </p:cNvPr>
          <p:cNvSpPr>
            <a:spLocks noGrp="1"/>
          </p:cNvSpPr>
          <p:nvPr>
            <p:ph type="sldNum" sz="quarter" idx="4"/>
          </p:nvPr>
        </p:nvSpPr>
        <p:spPr/>
        <p:txBody>
          <a:bodyPr/>
          <a:lstStyle/>
          <a:p>
            <a:fld id="{3F14EC2F-B4C8-4C28-9887-3A3EB3168110}" type="slidenum">
              <a:rPr lang="en-US" smtClean="0"/>
              <a:t>9</a:t>
            </a:fld>
            <a:endParaRPr lang="en-US"/>
          </a:p>
        </p:txBody>
      </p:sp>
      <p:sp>
        <p:nvSpPr>
          <p:cNvPr id="5" name="TextBox 4">
            <a:extLst>
              <a:ext uri="{FF2B5EF4-FFF2-40B4-BE49-F238E27FC236}">
                <a16:creationId xmlns:a16="http://schemas.microsoft.com/office/drawing/2014/main" id="{F615219B-2AAB-771C-CB36-1D03885B6029}"/>
              </a:ext>
            </a:extLst>
          </p:cNvPr>
          <p:cNvSpPr txBox="1"/>
          <p:nvPr/>
        </p:nvSpPr>
        <p:spPr>
          <a:xfrm>
            <a:off x="7250533" y="4874659"/>
            <a:ext cx="1893467" cy="261610"/>
          </a:xfrm>
          <a:prstGeom prst="rect">
            <a:avLst/>
          </a:prstGeom>
          <a:noFill/>
        </p:spPr>
        <p:txBody>
          <a:bodyPr wrap="none" rtlCol="0">
            <a:spAutoFit/>
          </a:bodyPr>
          <a:lstStyle/>
          <a:p>
            <a:r>
              <a:rPr lang="en-FI" sz="1100" i="1" dirty="0">
                <a:sym typeface="Wingdings" pitchFamily="2" charset="2"/>
              </a:rPr>
              <a:t>*Not always optimal though</a:t>
            </a:r>
            <a:endParaRPr lang="en-FI" sz="1100" dirty="0"/>
          </a:p>
        </p:txBody>
      </p:sp>
    </p:spTree>
    <p:extLst>
      <p:ext uri="{BB962C8B-B14F-4D97-AF65-F5344CB8AC3E}">
        <p14:creationId xmlns:p14="http://schemas.microsoft.com/office/powerpoint/2010/main" val="20358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_course">
  <a:themeElements>
    <a:clrScheme name="TUNI-teema-pp">
      <a:dk1>
        <a:srgbClr val="000000"/>
      </a:dk1>
      <a:lt1>
        <a:srgbClr val="FFFFFF"/>
      </a:lt1>
      <a:dk2>
        <a:srgbClr val="4E008E"/>
      </a:dk2>
      <a:lt2>
        <a:srgbClr val="FFFFFF"/>
      </a:lt2>
      <a:accent1>
        <a:srgbClr val="4E008E"/>
      </a:accent1>
      <a:accent2>
        <a:srgbClr val="38B399"/>
      </a:accent2>
      <a:accent3>
        <a:srgbClr val="FFE349"/>
      </a:accent3>
      <a:accent4>
        <a:srgbClr val="CF286F"/>
      </a:accent4>
      <a:accent5>
        <a:srgbClr val="000000"/>
      </a:accent5>
      <a:accent6>
        <a:srgbClr val="79C0EB"/>
      </a:accent6>
      <a:hlink>
        <a:srgbClr val="0041BE"/>
      </a:hlink>
      <a:folHlink>
        <a:srgbClr val="CF28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_course" id="{829B6849-A072-4752-B066-55065C059302}" vid="{A317E24B-D442-4EE8-B116-23A33F839F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3325</Words>
  <Application>Microsoft Macintosh PowerPoint</Application>
  <PresentationFormat>On-screen Show (16:9)</PresentationFormat>
  <Paragraphs>502</Paragraphs>
  <Slides>57</Slides>
  <Notes>16</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Bell MT</vt:lpstr>
      <vt:lpstr>Calibri</vt:lpstr>
      <vt:lpstr>Cambria Math</vt:lpstr>
      <vt:lpstr>Symbol</vt:lpstr>
      <vt:lpstr>Times New Roman</vt:lpstr>
      <vt:lpstr>Wingdings</vt:lpstr>
      <vt:lpstr>Theme_course</vt:lpstr>
      <vt:lpstr>Overview of speech signals &amp; speech processing</vt:lpstr>
      <vt:lpstr>Contents of today</vt:lpstr>
      <vt:lpstr>Part #1: What is speech</vt:lpstr>
      <vt:lpstr>PowerPoint Presentation</vt:lpstr>
      <vt:lpstr>On speech</vt:lpstr>
      <vt:lpstr>What is speech?</vt:lpstr>
      <vt:lpstr>Speech as a phenomenon</vt:lpstr>
      <vt:lpstr>Speech chain</vt:lpstr>
      <vt:lpstr>Why speech is a special acoustic signal?</vt:lpstr>
      <vt:lpstr>An overview of speech production</vt:lpstr>
      <vt:lpstr>Acoustical modeling of speech production</vt:lpstr>
      <vt:lpstr>Information content in speech</vt:lpstr>
      <vt:lpstr>Information content in speech</vt:lpstr>
      <vt:lpstr>Speech as an acoustic signal</vt:lpstr>
      <vt:lpstr>Demonstration</vt:lpstr>
      <vt:lpstr>Speech as an acoustic signal</vt:lpstr>
      <vt:lpstr>What is speech processing</vt:lpstr>
      <vt:lpstr>Why speech processing</vt:lpstr>
      <vt:lpstr>What is speech processing</vt:lpstr>
      <vt:lpstr>PowerPoint Presentation</vt:lpstr>
      <vt:lpstr>Some historical notes</vt:lpstr>
      <vt:lpstr>Bell Labs Shoebox (1961)</vt:lpstr>
      <vt:lpstr>Some historical notes</vt:lpstr>
      <vt:lpstr>Part #2: Applications</vt:lpstr>
      <vt:lpstr>Some major speech technology applications</vt:lpstr>
      <vt:lpstr>Some major speech technology applications</vt:lpstr>
      <vt:lpstr>Automatic speech recognition</vt:lpstr>
      <vt:lpstr>Automatic speech recognition (ASR)</vt:lpstr>
      <vt:lpstr>What makes ASR non-trivial?</vt:lpstr>
      <vt:lpstr>ASR as a statistical problem</vt:lpstr>
      <vt:lpstr>Automatic Speech Recognition (ASR)</vt:lpstr>
      <vt:lpstr>Automatic Speech Recognition (ASR)</vt:lpstr>
      <vt:lpstr>Automatic Speech Recognition (ASR)</vt:lpstr>
      <vt:lpstr>Automatic Speech Recognition (ASR)</vt:lpstr>
      <vt:lpstr>Automatic Speech Recognition (ASR)</vt:lpstr>
      <vt:lpstr>Neural end-to-end ASR with Whisper</vt:lpstr>
      <vt:lpstr>ASR demo</vt:lpstr>
      <vt:lpstr>Speech synthesis</vt:lpstr>
      <vt:lpstr>Speech synthesis</vt:lpstr>
      <vt:lpstr>Articulatory speech synthesis</vt:lpstr>
      <vt:lpstr>Concatenative speech synthesis</vt:lpstr>
      <vt:lpstr>Statistical parametric speech synthesis</vt:lpstr>
      <vt:lpstr>Statistical synthesis: text analysis</vt:lpstr>
      <vt:lpstr>Statistical synthesis: feature generation</vt:lpstr>
      <vt:lpstr>Statistical synthesis: vocoding</vt:lpstr>
      <vt:lpstr>Neural end-to-end synthesis</vt:lpstr>
      <vt:lpstr>Neural synthesis demo</vt:lpstr>
      <vt:lpstr>Paralinguistic speech processing</vt:lpstr>
      <vt:lpstr>Paralinguistic?</vt:lpstr>
      <vt:lpstr>Sources of variation in speech production</vt:lpstr>
      <vt:lpstr>A simple PSP system  (standard supervised learning)</vt:lpstr>
      <vt:lpstr>Time-scales of paralinguistic phenomena </vt:lpstr>
      <vt:lpstr>Utterance-level features with functionals</vt:lpstr>
      <vt:lpstr>Computational Paralinguistics Challenges (ComParE)</vt:lpstr>
      <vt:lpstr>Computational Paralinguistics Challenges (ComPArE)</vt:lpstr>
      <vt:lpstr>Summary</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Acoustics</dc:title>
  <dc:creator>Irene Martin Morato (TAU)</dc:creator>
  <cp:lastModifiedBy>Okko Räsänen (TAU)</cp:lastModifiedBy>
  <cp:revision>273</cp:revision>
  <dcterms:created xsi:type="dcterms:W3CDTF">2022-07-27T12:36:11Z</dcterms:created>
  <dcterms:modified xsi:type="dcterms:W3CDTF">2023-11-20T11:39:55Z</dcterms:modified>
</cp:coreProperties>
</file>